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97" r:id="rId2"/>
    <p:sldId id="496" r:id="rId3"/>
    <p:sldId id="398" r:id="rId4"/>
    <p:sldId id="481" r:id="rId5"/>
    <p:sldId id="485" r:id="rId6"/>
    <p:sldId id="495" r:id="rId7"/>
    <p:sldId id="493" r:id="rId8"/>
    <p:sldId id="451" r:id="rId9"/>
    <p:sldId id="453" r:id="rId10"/>
    <p:sldId id="454" r:id="rId11"/>
    <p:sldId id="497" r:id="rId12"/>
    <p:sldId id="452" r:id="rId13"/>
    <p:sldId id="450" r:id="rId14"/>
  </p:sldIdLst>
  <p:sldSz cx="12192000" cy="6858000"/>
  <p:notesSz cx="6950075" cy="9236075"/>
  <p:defaultTextStyle>
    <a:defPPr>
      <a:defRPr lang="en-US"/>
    </a:defPPr>
    <a:lvl1pPr marL="0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5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3933"/>
    <a:srgbClr val="F2F2F2"/>
    <a:srgbClr val="D9E1F2"/>
    <a:srgbClr val="3333CC"/>
    <a:srgbClr val="001236"/>
    <a:srgbClr val="565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40" autoAdjust="0"/>
    <p:restoredTop sz="94647" autoAdjust="0"/>
  </p:normalViewPr>
  <p:slideViewPr>
    <p:cSldViewPr snapToGrid="0">
      <p:cViewPr varScale="1">
        <p:scale>
          <a:sx n="119" d="100"/>
          <a:sy n="119" d="100"/>
        </p:scale>
        <p:origin x="232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6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AC6FFD-24E4-A72A-7B7A-8C3C839828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C123A-6BC1-4388-A5DA-8FF524A546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0814A-C371-4C96-BA9D-2E1EF4618E35}" type="datetimeFigureOut">
              <a:rPr lang="en-US" smtClean="0"/>
              <a:t>4/10/23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E9EF38-C5E6-7C39-5017-B326F9DC0A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DBA40-1E8D-C19E-92D3-778C9B113F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59947-903B-4900-B3B4-99605FAA67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807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11012" cy="463064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478" y="1"/>
            <a:ext cx="3011012" cy="463064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A835F93E-10FB-44E7-9612-00443FEE9C8A}" type="datetimeFigureOut">
              <a:rPr lang="en-US" smtClean="0"/>
              <a:t>4/10/23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850" y="4444783"/>
            <a:ext cx="5560377" cy="3636784"/>
          </a:xfrm>
          <a:prstGeom prst="rect">
            <a:avLst/>
          </a:prstGeom>
        </p:spPr>
        <p:txBody>
          <a:bodyPr vert="horz" lIns="91001" tIns="45501" rIns="91001" bIns="4550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3014"/>
            <a:ext cx="3011012" cy="463064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478" y="8773014"/>
            <a:ext cx="3011012" cy="463064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DA53E541-1315-43B1-8285-7793FA4864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898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5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5700"/>
            <a:ext cx="5540375" cy="3116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EEEED-F5DC-4F37-8B65-76648663573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638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BED4F6D-2A69-4A77-BF69-B8E0C1AB7C7D}"/>
              </a:ext>
            </a:extLst>
          </p:cNvPr>
          <p:cNvSpPr/>
          <p:nvPr userDrawn="1"/>
        </p:nvSpPr>
        <p:spPr>
          <a:xfrm>
            <a:off x="0" y="0"/>
            <a:ext cx="12192000" cy="286850"/>
          </a:xfrm>
          <a:prstGeom prst="rect">
            <a:avLst/>
          </a:prstGeom>
          <a:solidFill>
            <a:srgbClr val="D13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19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84EF5D-B490-45B1-AB34-93D32BE7B6A2}"/>
              </a:ext>
            </a:extLst>
          </p:cNvPr>
          <p:cNvSpPr/>
          <p:nvPr userDrawn="1"/>
        </p:nvSpPr>
        <p:spPr>
          <a:xfrm>
            <a:off x="0" y="6140883"/>
            <a:ext cx="12192000" cy="717117"/>
          </a:xfrm>
          <a:prstGeom prst="rect">
            <a:avLst/>
          </a:prstGeom>
          <a:solidFill>
            <a:srgbClr val="56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19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4D26C2-9068-4F8E-9739-D9EE6B889506}"/>
              </a:ext>
            </a:extLst>
          </p:cNvPr>
          <p:cNvSpPr/>
          <p:nvPr userDrawn="1"/>
        </p:nvSpPr>
        <p:spPr>
          <a:xfrm>
            <a:off x="0" y="5944012"/>
            <a:ext cx="12192000" cy="196326"/>
          </a:xfrm>
          <a:prstGeom prst="rect">
            <a:avLst/>
          </a:prstGeom>
          <a:solidFill>
            <a:srgbClr val="D13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19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3E4F2C-CC9E-4691-82FE-B1664783730B}"/>
              </a:ext>
            </a:extLst>
          </p:cNvPr>
          <p:cNvSpPr txBox="1"/>
          <p:nvPr userDrawn="1"/>
        </p:nvSpPr>
        <p:spPr>
          <a:xfrm>
            <a:off x="1616038" y="6299505"/>
            <a:ext cx="1151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info@jacobmartin.com</a:t>
            </a:r>
          </a:p>
          <a:p>
            <a:r>
              <a:rPr lang="en-US" sz="800" dirty="0">
                <a:solidFill>
                  <a:schemeClr val="bg1"/>
                </a:solidFill>
              </a:rPr>
              <a:t>www.jacobmartin.com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E7777-7EBB-4B95-B19C-1077E0711EB4}"/>
              </a:ext>
            </a:extLst>
          </p:cNvPr>
          <p:cNvSpPr txBox="1"/>
          <p:nvPr userDrawn="1"/>
        </p:nvSpPr>
        <p:spPr>
          <a:xfrm>
            <a:off x="4150061" y="6293155"/>
            <a:ext cx="93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3465 Curry Lane</a:t>
            </a:r>
          </a:p>
          <a:p>
            <a:r>
              <a:rPr lang="en-US" sz="800" dirty="0">
                <a:solidFill>
                  <a:schemeClr val="bg1"/>
                </a:solidFill>
              </a:rPr>
              <a:t>Abilene, TX 79606</a:t>
            </a:r>
          </a:p>
          <a:p>
            <a:r>
              <a:rPr lang="en-US" sz="800" dirty="0">
                <a:solidFill>
                  <a:schemeClr val="bg1"/>
                </a:solidFill>
              </a:rPr>
              <a:t>325.695.1070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2EA010-8280-4224-BE7E-3019199801E7}"/>
              </a:ext>
            </a:extLst>
          </p:cNvPr>
          <p:cNvSpPr txBox="1"/>
          <p:nvPr userDrawn="1"/>
        </p:nvSpPr>
        <p:spPr>
          <a:xfrm>
            <a:off x="5827840" y="6289627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1508 Santa Fe, Suite 203</a:t>
            </a:r>
          </a:p>
          <a:p>
            <a:r>
              <a:rPr lang="en-US" sz="800" dirty="0">
                <a:solidFill>
                  <a:schemeClr val="bg1"/>
                </a:solidFill>
              </a:rPr>
              <a:t>Weatherford, TX 76086</a:t>
            </a:r>
          </a:p>
          <a:p>
            <a:r>
              <a:rPr lang="en-US" sz="800" dirty="0">
                <a:solidFill>
                  <a:schemeClr val="bg1"/>
                </a:solidFill>
              </a:rPr>
              <a:t>817.594.9880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9289C6-18FE-462A-90FE-EDFD66002A08}"/>
              </a:ext>
            </a:extLst>
          </p:cNvPr>
          <p:cNvSpPr txBox="1"/>
          <p:nvPr userDrawn="1"/>
        </p:nvSpPr>
        <p:spPr>
          <a:xfrm>
            <a:off x="7832284" y="6289552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1014 Broadway</a:t>
            </a:r>
          </a:p>
          <a:p>
            <a:r>
              <a:rPr lang="en-US" sz="800" dirty="0">
                <a:solidFill>
                  <a:schemeClr val="bg1"/>
                </a:solidFill>
              </a:rPr>
              <a:t>Lubbock, TX 79401</a:t>
            </a:r>
          </a:p>
          <a:p>
            <a:r>
              <a:rPr lang="en-US" sz="800" dirty="0">
                <a:solidFill>
                  <a:schemeClr val="bg1"/>
                </a:solidFill>
              </a:rPr>
              <a:t>806.368.6375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9B3971-BBFE-45FA-B6C2-3D6DF01B14E6}"/>
              </a:ext>
            </a:extLst>
          </p:cNvPr>
          <p:cNvSpPr txBox="1"/>
          <p:nvPr userDrawn="1"/>
        </p:nvSpPr>
        <p:spPr>
          <a:xfrm>
            <a:off x="10106931" y="6288357"/>
            <a:ext cx="1199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TBPE Firm #:  2448</a:t>
            </a:r>
          </a:p>
          <a:p>
            <a:r>
              <a:rPr lang="en-US" sz="800" dirty="0">
                <a:solidFill>
                  <a:schemeClr val="bg1"/>
                </a:solidFill>
              </a:rPr>
              <a:t>TBAE Firm #:  BR 2261</a:t>
            </a:r>
          </a:p>
          <a:p>
            <a:r>
              <a:rPr lang="en-US" sz="800" dirty="0">
                <a:solidFill>
                  <a:schemeClr val="bg1"/>
                </a:solidFill>
              </a:rPr>
              <a:t>TBPLS Firm #:  10194493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2D3A53D-516D-4965-9C69-96B2CC3CDE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32" y="6140883"/>
            <a:ext cx="717117" cy="717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8D7814-9EC3-4CC6-8A5F-EFAFC24B79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303" y="6280925"/>
            <a:ext cx="380203" cy="3802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2D8D5F-A960-4863-8FD4-303F71EB1F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876" y="6140883"/>
            <a:ext cx="717117" cy="7171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182C893-2E37-4364-AA56-3791E3AC434F}"/>
              </a:ext>
            </a:extLst>
          </p:cNvPr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5" y="448209"/>
            <a:ext cx="473336" cy="340758"/>
          </a:xfrm>
          <a:prstGeom prst="rect">
            <a:avLst/>
          </a:prstGeom>
        </p:spPr>
      </p:pic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4003731C-7664-2E82-7821-05FDDF7DD9B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287" y="363389"/>
            <a:ext cx="490258" cy="48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02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2" indent="0">
              <a:buNone/>
              <a:defRPr sz="1400"/>
            </a:lvl2pPr>
            <a:lvl3pPr marL="914384" indent="0">
              <a:buNone/>
              <a:defRPr sz="1200"/>
            </a:lvl3pPr>
            <a:lvl4pPr marL="1371576" indent="0">
              <a:buNone/>
              <a:defRPr sz="1000"/>
            </a:lvl4pPr>
            <a:lvl5pPr marL="1828768" indent="0">
              <a:buNone/>
              <a:defRPr sz="1000"/>
            </a:lvl5pPr>
            <a:lvl6pPr marL="2285960" indent="0">
              <a:buNone/>
              <a:defRPr sz="1000"/>
            </a:lvl6pPr>
            <a:lvl7pPr marL="2743152" indent="0">
              <a:buNone/>
              <a:defRPr sz="1000"/>
            </a:lvl7pPr>
            <a:lvl8pPr marL="3200344" indent="0">
              <a:buNone/>
              <a:defRPr sz="1000"/>
            </a:lvl8pPr>
            <a:lvl9pPr marL="365753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717D-56DD-4934-BD75-8F4BF863CB64}" type="datetimeFigureOut">
              <a:rPr lang="en-US" smtClean="0"/>
              <a:t>4/10/23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F8CB-19F1-4FCE-A451-903D34C435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17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4" indent="0">
              <a:buNone/>
              <a:defRPr sz="2400"/>
            </a:lvl3pPr>
            <a:lvl4pPr marL="1371576" indent="0">
              <a:buNone/>
              <a:defRPr sz="2000"/>
            </a:lvl4pPr>
            <a:lvl5pPr marL="1828768" indent="0">
              <a:buNone/>
              <a:defRPr sz="2000"/>
            </a:lvl5pPr>
            <a:lvl6pPr marL="2285960" indent="0">
              <a:buNone/>
              <a:defRPr sz="2000"/>
            </a:lvl6pPr>
            <a:lvl7pPr marL="2743152" indent="0">
              <a:buNone/>
              <a:defRPr sz="2000"/>
            </a:lvl7pPr>
            <a:lvl8pPr marL="3200344" indent="0">
              <a:buNone/>
              <a:defRPr sz="2000"/>
            </a:lvl8pPr>
            <a:lvl9pPr marL="3657536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2" indent="0">
              <a:buNone/>
              <a:defRPr sz="1400"/>
            </a:lvl2pPr>
            <a:lvl3pPr marL="914384" indent="0">
              <a:buNone/>
              <a:defRPr sz="1200"/>
            </a:lvl3pPr>
            <a:lvl4pPr marL="1371576" indent="0">
              <a:buNone/>
              <a:defRPr sz="1000"/>
            </a:lvl4pPr>
            <a:lvl5pPr marL="1828768" indent="0">
              <a:buNone/>
              <a:defRPr sz="1000"/>
            </a:lvl5pPr>
            <a:lvl6pPr marL="2285960" indent="0">
              <a:buNone/>
              <a:defRPr sz="1000"/>
            </a:lvl6pPr>
            <a:lvl7pPr marL="2743152" indent="0">
              <a:buNone/>
              <a:defRPr sz="1000"/>
            </a:lvl7pPr>
            <a:lvl8pPr marL="3200344" indent="0">
              <a:buNone/>
              <a:defRPr sz="1000"/>
            </a:lvl8pPr>
            <a:lvl9pPr marL="365753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717D-56DD-4934-BD75-8F4BF863CB64}" type="datetimeFigureOut">
              <a:rPr lang="en-US" smtClean="0"/>
              <a:t>4/10/23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F8CB-19F1-4FCE-A451-903D34C435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67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717D-56DD-4934-BD75-8F4BF863CB64}" type="datetimeFigureOut">
              <a:rPr lang="en-US" smtClean="0"/>
              <a:t>4/10/23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F8CB-19F1-4FCE-A451-903D34C435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790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717D-56DD-4934-BD75-8F4BF863CB64}" type="datetimeFigureOut">
              <a:rPr lang="en-US" smtClean="0"/>
              <a:t>4/10/23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F8CB-19F1-4FCE-A451-903D34C435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8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1" y="445079"/>
            <a:ext cx="10515599" cy="892055"/>
          </a:xfr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426491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668B0F-1114-469D-8832-C580AC3C34DC}"/>
              </a:ext>
            </a:extLst>
          </p:cNvPr>
          <p:cNvSpPr/>
          <p:nvPr userDrawn="1"/>
        </p:nvSpPr>
        <p:spPr>
          <a:xfrm>
            <a:off x="0" y="-507"/>
            <a:ext cx="12192000" cy="286850"/>
          </a:xfrm>
          <a:prstGeom prst="rect">
            <a:avLst/>
          </a:prstGeom>
          <a:solidFill>
            <a:srgbClr val="D13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ACD473-8635-4498-931F-520796D32A81}"/>
              </a:ext>
            </a:extLst>
          </p:cNvPr>
          <p:cNvSpPr/>
          <p:nvPr userDrawn="1"/>
        </p:nvSpPr>
        <p:spPr>
          <a:xfrm>
            <a:off x="0" y="6571150"/>
            <a:ext cx="12192000" cy="286850"/>
          </a:xfrm>
          <a:prstGeom prst="rect">
            <a:avLst/>
          </a:prstGeom>
          <a:solidFill>
            <a:srgbClr val="56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782572-55ED-41A4-94AC-9D87775CA187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5" y="438139"/>
            <a:ext cx="473336" cy="3407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735D4A-1887-7C3E-D6CD-242F60756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30287" y="363389"/>
            <a:ext cx="493819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6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1" y="445079"/>
            <a:ext cx="10515599" cy="892055"/>
          </a:xfr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426491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668B0F-1114-469D-8832-C580AC3C34DC}"/>
              </a:ext>
            </a:extLst>
          </p:cNvPr>
          <p:cNvSpPr/>
          <p:nvPr userDrawn="1"/>
        </p:nvSpPr>
        <p:spPr>
          <a:xfrm>
            <a:off x="0" y="-507"/>
            <a:ext cx="12192000" cy="286850"/>
          </a:xfrm>
          <a:prstGeom prst="rect">
            <a:avLst/>
          </a:prstGeom>
          <a:solidFill>
            <a:srgbClr val="D13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ACD473-8635-4498-931F-520796D32A81}"/>
              </a:ext>
            </a:extLst>
          </p:cNvPr>
          <p:cNvSpPr/>
          <p:nvPr userDrawn="1"/>
        </p:nvSpPr>
        <p:spPr>
          <a:xfrm>
            <a:off x="0" y="6571150"/>
            <a:ext cx="12192000" cy="286850"/>
          </a:xfrm>
          <a:prstGeom prst="rect">
            <a:avLst/>
          </a:prstGeom>
          <a:solidFill>
            <a:srgbClr val="56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257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717D-56DD-4934-BD75-8F4BF863CB64}" type="datetimeFigureOut">
              <a:rPr lang="en-US" smtClean="0"/>
              <a:t>4/10/23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F8CB-19F1-4FCE-A451-903D34C435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22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717D-56DD-4934-BD75-8F4BF863CB64}" type="datetimeFigureOut">
              <a:rPr lang="en-US" smtClean="0"/>
              <a:t>4/10/23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F8CB-19F1-4FCE-A451-903D34C435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783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717D-56DD-4934-BD75-8F4BF863CB64}" type="datetimeFigureOut">
              <a:rPr lang="en-US" smtClean="0"/>
              <a:t>4/10/23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F8CB-19F1-4FCE-A451-903D34C435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919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4" indent="0">
              <a:buNone/>
              <a:defRPr sz="1800" b="1"/>
            </a:lvl3pPr>
            <a:lvl4pPr marL="1371576" indent="0">
              <a:buNone/>
              <a:defRPr sz="1600" b="1"/>
            </a:lvl4pPr>
            <a:lvl5pPr marL="1828768" indent="0">
              <a:buNone/>
              <a:defRPr sz="1600" b="1"/>
            </a:lvl5pPr>
            <a:lvl6pPr marL="2285960" indent="0">
              <a:buNone/>
              <a:defRPr sz="1600" b="1"/>
            </a:lvl6pPr>
            <a:lvl7pPr marL="2743152" indent="0">
              <a:buNone/>
              <a:defRPr sz="1600" b="1"/>
            </a:lvl7pPr>
            <a:lvl8pPr marL="3200344" indent="0">
              <a:buNone/>
              <a:defRPr sz="1600" b="1"/>
            </a:lvl8pPr>
            <a:lvl9pPr marL="36575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4" indent="0">
              <a:buNone/>
              <a:defRPr sz="1800" b="1"/>
            </a:lvl3pPr>
            <a:lvl4pPr marL="1371576" indent="0">
              <a:buNone/>
              <a:defRPr sz="1600" b="1"/>
            </a:lvl4pPr>
            <a:lvl5pPr marL="1828768" indent="0">
              <a:buNone/>
              <a:defRPr sz="1600" b="1"/>
            </a:lvl5pPr>
            <a:lvl6pPr marL="2285960" indent="0">
              <a:buNone/>
              <a:defRPr sz="1600" b="1"/>
            </a:lvl6pPr>
            <a:lvl7pPr marL="2743152" indent="0">
              <a:buNone/>
              <a:defRPr sz="1600" b="1"/>
            </a:lvl7pPr>
            <a:lvl8pPr marL="3200344" indent="0">
              <a:buNone/>
              <a:defRPr sz="1600" b="1"/>
            </a:lvl8pPr>
            <a:lvl9pPr marL="36575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717D-56DD-4934-BD75-8F4BF863CB64}" type="datetimeFigureOut">
              <a:rPr lang="en-US" smtClean="0"/>
              <a:t>4/10/23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F8CB-19F1-4FCE-A451-903D34C435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072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717D-56DD-4934-BD75-8F4BF863CB64}" type="datetimeFigureOut">
              <a:rPr lang="en-US" smtClean="0"/>
              <a:t>4/10/23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F8CB-19F1-4FCE-A451-903D34C435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763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717D-56DD-4934-BD75-8F4BF863CB64}" type="datetimeFigureOut">
              <a:rPr lang="en-US" smtClean="0"/>
              <a:t>4/10/23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BF8CB-19F1-4FCE-A451-903D34C435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120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0717D-56DD-4934-BD75-8F4BF863CB64}" type="datetimeFigureOut">
              <a:rPr lang="en-US" smtClean="0"/>
              <a:t>4/10/23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BF8CB-19F1-4FCE-A451-903D34C435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45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38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8" indent="-228596" algn="l" defTabSz="9143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0" indent="-228596" algn="l" defTabSz="9143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2" indent="-228596" algn="l" defTabSz="9143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4" indent="-228596" algn="l" defTabSz="9143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6" indent="-228596" algn="l" defTabSz="9143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48" indent="-228596" algn="l" defTabSz="9143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0" indent="-228596" algn="l" defTabSz="9143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2" indent="-228596" algn="l" defTabSz="9143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4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6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8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0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2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4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36" algn="l" defTabSz="914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>
            <a:cxnSpLocks/>
          </p:cNvCxnSpPr>
          <p:nvPr/>
        </p:nvCxnSpPr>
        <p:spPr>
          <a:xfrm>
            <a:off x="1062318" y="2848224"/>
            <a:ext cx="10067365" cy="0"/>
          </a:xfrm>
          <a:prstGeom prst="line">
            <a:avLst/>
          </a:prstGeom>
          <a:ln w="19050">
            <a:solidFill>
              <a:srgbClr val="D13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A28EAF69-E21C-EB3D-9DB8-D14773CF8D42}"/>
              </a:ext>
            </a:extLst>
          </p:cNvPr>
          <p:cNvSpPr txBox="1">
            <a:spLocks/>
          </p:cNvSpPr>
          <p:nvPr/>
        </p:nvSpPr>
        <p:spPr>
          <a:xfrm>
            <a:off x="0" y="783203"/>
            <a:ext cx="12192000" cy="2344778"/>
          </a:xfrm>
          <a:prstGeom prst="rect">
            <a:avLst/>
          </a:prstGeom>
          <a:effectLst/>
        </p:spPr>
        <p:txBody>
          <a:bodyPr anchor="ctr" anchorCtr="0">
            <a:normAutofit/>
          </a:bodyPr>
          <a:lstStyle>
            <a:lvl1pPr algn="l" defTabSz="9143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GLEN ROSE ISD</a:t>
            </a:r>
          </a:p>
          <a:p>
            <a:pPr algn="ctr"/>
            <a:r>
              <a:rPr lang="en-US" sz="7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BOND ELECTION 2023</a:t>
            </a:r>
            <a:endParaRPr lang="en-US" sz="71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5FA396DA-FA10-641A-2F94-07A58900CE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55" y="3212580"/>
            <a:ext cx="2700290" cy="269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67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9BA3B-8DA7-E497-0A53-738D4FB133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0" t="70288" r="4795" b="14303"/>
          <a:stretch/>
        </p:blipFill>
        <p:spPr>
          <a:xfrm>
            <a:off x="991702" y="1419227"/>
            <a:ext cx="4874596" cy="4019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4BC7A1-C44B-9FC7-C072-120B8375A97C}"/>
              </a:ext>
            </a:extLst>
          </p:cNvPr>
          <p:cNvSpPr txBox="1"/>
          <p:nvPr/>
        </p:nvSpPr>
        <p:spPr>
          <a:xfrm>
            <a:off x="6488598" y="2213282"/>
            <a:ext cx="4573102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there is no tax rate increase, why does the ballot say this?</a:t>
            </a:r>
          </a:p>
          <a:p>
            <a:pPr algn="ctr"/>
            <a:endParaRPr lang="en-US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While there is no tax rate increase, Texas State law requires the phrase "This is a property tax increase" to be on every school bond measure ballot.</a:t>
            </a:r>
          </a:p>
        </p:txBody>
      </p:sp>
    </p:spTree>
    <p:extLst>
      <p:ext uri="{BB962C8B-B14F-4D97-AF65-F5344CB8AC3E}">
        <p14:creationId xmlns:p14="http://schemas.microsoft.com/office/powerpoint/2010/main" val="439499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">
            <a:extLst>
              <a:ext uri="{FF2B5EF4-FFF2-40B4-BE49-F238E27FC236}">
                <a16:creationId xmlns:a16="http://schemas.microsoft.com/office/drawing/2014/main" id="{1CA3794C-97E7-300E-A18E-042A0A9FD2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53912" r="3532" b="32742"/>
          <a:stretch/>
        </p:blipFill>
        <p:spPr>
          <a:xfrm>
            <a:off x="1943082" y="4846437"/>
            <a:ext cx="8305836" cy="1543815"/>
          </a:xfrm>
          <a:prstGeom prst="rect">
            <a:avLst/>
          </a:prstGeom>
        </p:spPr>
      </p:pic>
      <p:pic>
        <p:nvPicPr>
          <p:cNvPr id="2" name="Picture 1" descr="Text">
            <a:extLst>
              <a:ext uri="{FF2B5EF4-FFF2-40B4-BE49-F238E27FC236}">
                <a16:creationId xmlns:a16="http://schemas.microsoft.com/office/drawing/2014/main" id="{7B425E32-9A00-ED62-8921-CE9901651A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69414" r="36775" b="1701"/>
          <a:stretch/>
        </p:blipFill>
        <p:spPr>
          <a:xfrm>
            <a:off x="2817131" y="467748"/>
            <a:ext cx="6557738" cy="411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25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9BA3B-8DA7-E497-0A53-738D4FB133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t="88692" r="42853" b="2593"/>
          <a:stretch/>
        </p:blipFill>
        <p:spPr>
          <a:xfrm>
            <a:off x="840404" y="2292353"/>
            <a:ext cx="10511192" cy="227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3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0C0CE1-4075-2A24-A806-7A5856926D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25" y="2486025"/>
            <a:ext cx="5849209" cy="189282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9061D1-B7A5-1FFD-5744-D5D4783891C3}"/>
              </a:ext>
            </a:extLst>
          </p:cNvPr>
          <p:cNvCxnSpPr>
            <a:cxnSpLocks/>
          </p:cNvCxnSpPr>
          <p:nvPr/>
        </p:nvCxnSpPr>
        <p:spPr>
          <a:xfrm flipV="1">
            <a:off x="7412318" y="1464159"/>
            <a:ext cx="0" cy="392968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E4B66249-2350-2881-F3A3-06B06A6982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655" y="2079755"/>
            <a:ext cx="2700290" cy="269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3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">
            <a:extLst>
              <a:ext uri="{FF2B5EF4-FFF2-40B4-BE49-F238E27FC236}">
                <a16:creationId xmlns:a16="http://schemas.microsoft.com/office/drawing/2014/main" id="{1CA3794C-97E7-300E-A18E-042A0A9FD2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18264" r="3532" b="46737"/>
          <a:stretch/>
        </p:blipFill>
        <p:spPr>
          <a:xfrm>
            <a:off x="721138" y="973737"/>
            <a:ext cx="10749724" cy="52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17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19A5A-E9B2-45B7-9603-D738798ED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21254"/>
            <a:ext cx="10515599" cy="892055"/>
          </a:xfrm>
        </p:spPr>
        <p:txBody>
          <a:bodyPr/>
          <a:lstStyle/>
          <a:p>
            <a:r>
              <a:rPr lang="en-U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PROPOSED PROJECTS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C470677-7BFF-9A1D-9FE2-A89A1078B3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1" b="29115"/>
          <a:stretch/>
        </p:blipFill>
        <p:spPr>
          <a:xfrm>
            <a:off x="2846499" y="1196322"/>
            <a:ext cx="6499002" cy="534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82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C470677-7BFF-9A1D-9FE2-A89A1078B3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2" t="7281" r="3589" b="78367"/>
          <a:stretch/>
        </p:blipFill>
        <p:spPr>
          <a:xfrm>
            <a:off x="966788" y="1478122"/>
            <a:ext cx="6943725" cy="43208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0D433A-5740-2C87-DB7E-D260E0BA580F}"/>
              </a:ext>
            </a:extLst>
          </p:cNvPr>
          <p:cNvSpPr txBox="1"/>
          <p:nvPr/>
        </p:nvSpPr>
        <p:spPr>
          <a:xfrm>
            <a:off x="8481392" y="2959852"/>
            <a:ext cx="27800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1 - SECURITY</a:t>
            </a:r>
            <a:endParaRPr lang="en-US"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 Junior High gym to main building</a:t>
            </a:r>
          </a:p>
          <a:p>
            <a:pPr algn="ctr"/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2,560 SF  |  $1,035,471</a:t>
            </a:r>
          </a:p>
        </p:txBody>
      </p:sp>
    </p:spTree>
    <p:extLst>
      <p:ext uri="{BB962C8B-B14F-4D97-AF65-F5344CB8AC3E}">
        <p14:creationId xmlns:p14="http://schemas.microsoft.com/office/powerpoint/2010/main" val="4018519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C470677-7BFF-9A1D-9FE2-A89A1078B3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8" t="22959" r="4695" b="55181"/>
          <a:stretch/>
        </p:blipFill>
        <p:spPr>
          <a:xfrm>
            <a:off x="1843822" y="718433"/>
            <a:ext cx="4371974" cy="54211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ADCB33-4E5A-6E4F-D2C2-338FE7138CF3}"/>
              </a:ext>
            </a:extLst>
          </p:cNvPr>
          <p:cNvSpPr txBox="1"/>
          <p:nvPr/>
        </p:nvSpPr>
        <p:spPr>
          <a:xfrm>
            <a:off x="6867016" y="1839696"/>
            <a:ext cx="30939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2 - EXPANSION</a:t>
            </a:r>
            <a:endParaRPr lang="en-US"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Addition of the pre-kindergarten classrooms</a:t>
            </a:r>
          </a:p>
          <a:p>
            <a:pPr algn="ctr"/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2,000 SF  |  $827,400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BD9B7-A7A4-00C2-89C8-0898596D639E}"/>
              </a:ext>
            </a:extLst>
          </p:cNvPr>
          <p:cNvSpPr txBox="1"/>
          <p:nvPr/>
        </p:nvSpPr>
        <p:spPr>
          <a:xfrm>
            <a:off x="6403623" y="3745984"/>
            <a:ext cx="4020720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3 - IMPROVEMENTS</a:t>
            </a:r>
            <a:endParaRPr lang="en-US" sz="1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playground</a:t>
            </a:r>
          </a:p>
          <a:p>
            <a:pPr algn="ctr"/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$1,000,000</a:t>
            </a:r>
          </a:p>
        </p:txBody>
      </p:sp>
    </p:spTree>
    <p:extLst>
      <p:ext uri="{BB962C8B-B14F-4D97-AF65-F5344CB8AC3E}">
        <p14:creationId xmlns:p14="http://schemas.microsoft.com/office/powerpoint/2010/main" val="600276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C470677-7BFF-9A1D-9FE2-A89A1078B3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9" t="36751" r="18118" b="31262"/>
          <a:stretch/>
        </p:blipFill>
        <p:spPr>
          <a:xfrm>
            <a:off x="1642697" y="662829"/>
            <a:ext cx="4862147" cy="55323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C3AA34-BA08-D4E1-F5EC-5306F503137B}"/>
              </a:ext>
            </a:extLst>
          </p:cNvPr>
          <p:cNvSpPr txBox="1"/>
          <p:nvPr/>
        </p:nvSpPr>
        <p:spPr>
          <a:xfrm>
            <a:off x="7209917" y="891267"/>
            <a:ext cx="30939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4 - EXPANSION</a:t>
            </a:r>
            <a:endParaRPr lang="en-US"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Expansion for parent pick-up/drop-off</a:t>
            </a:r>
          </a:p>
          <a:p>
            <a:pPr algn="ctr"/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1,200 SF   |   $450,707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B50B8-EC83-F371-32F3-BCF6E26A81C0}"/>
              </a:ext>
            </a:extLst>
          </p:cNvPr>
          <p:cNvSpPr txBox="1"/>
          <p:nvPr/>
        </p:nvSpPr>
        <p:spPr>
          <a:xfrm>
            <a:off x="6755315" y="2668152"/>
            <a:ext cx="40207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5 - IMPROVEMENTS</a:t>
            </a:r>
            <a:endParaRPr lang="en-US" sz="1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playground</a:t>
            </a:r>
          </a:p>
          <a:p>
            <a:pPr algn="ctr"/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$1,000,000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3AE8F-5F5F-D609-8758-C350A32D7AD0}"/>
              </a:ext>
            </a:extLst>
          </p:cNvPr>
          <p:cNvSpPr txBox="1"/>
          <p:nvPr/>
        </p:nvSpPr>
        <p:spPr>
          <a:xfrm>
            <a:off x="7147112" y="4168038"/>
            <a:ext cx="32371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6 - PROJECT IN CONSIDERATION</a:t>
            </a:r>
            <a:endParaRPr lang="en-US"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parking lot with relocated discus field</a:t>
            </a:r>
          </a:p>
          <a:p>
            <a:pPr algn="ctr"/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$227,122</a:t>
            </a:r>
          </a:p>
        </p:txBody>
      </p:sp>
    </p:spTree>
    <p:extLst>
      <p:ext uri="{BB962C8B-B14F-4D97-AF65-F5344CB8AC3E}">
        <p14:creationId xmlns:p14="http://schemas.microsoft.com/office/powerpoint/2010/main" val="34147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C470677-7BFF-9A1D-9FE2-A89A1078B3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8" t="8424" r="34623" b="57917"/>
          <a:stretch/>
        </p:blipFill>
        <p:spPr>
          <a:xfrm>
            <a:off x="965694" y="895058"/>
            <a:ext cx="5653454" cy="5261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F71E3D-8B4A-B89F-1C7F-94C6B7A80B62}"/>
              </a:ext>
            </a:extLst>
          </p:cNvPr>
          <p:cNvSpPr txBox="1"/>
          <p:nvPr/>
        </p:nvSpPr>
        <p:spPr>
          <a:xfrm>
            <a:off x="7192218" y="1077091"/>
            <a:ext cx="41693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7 - IMPROVEMENTS</a:t>
            </a: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roadway connection from North parking lot to rear parking lot</a:t>
            </a:r>
          </a:p>
          <a:p>
            <a:pPr algn="ctr"/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$201,960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112CD-9DAB-F715-F729-37F329FA10A6}"/>
              </a:ext>
            </a:extLst>
          </p:cNvPr>
          <p:cNvSpPr txBox="1"/>
          <p:nvPr/>
        </p:nvSpPr>
        <p:spPr>
          <a:xfrm>
            <a:off x="6863665" y="2831473"/>
            <a:ext cx="483597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8 - EXPANSION</a:t>
            </a: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Addition for CTE/Ag Mech and improvements to CTE/Auto Shop</a:t>
            </a:r>
          </a:p>
          <a:p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16,000 SF (New)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20,000 SF (Improvements)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436EB5-23AC-C928-DB0F-2D24DC95339B}"/>
              </a:ext>
            </a:extLst>
          </p:cNvPr>
          <p:cNvSpPr txBox="1"/>
          <p:nvPr/>
        </p:nvSpPr>
        <p:spPr>
          <a:xfrm>
            <a:off x="7506731" y="4862854"/>
            <a:ext cx="35403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9 - IMPROVEMENTS</a:t>
            </a: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Indoor Multi-Purpose Center</a:t>
            </a:r>
          </a:p>
          <a:p>
            <a:pPr algn="ctr"/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44,500 SF   |   $6,995,405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093F00-0F6C-A97F-4449-139CB82383C7}"/>
              </a:ext>
            </a:extLst>
          </p:cNvPr>
          <p:cNvSpPr txBox="1"/>
          <p:nvPr/>
        </p:nvSpPr>
        <p:spPr>
          <a:xfrm>
            <a:off x="9785005" y="3959072"/>
            <a:ext cx="1912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$11,258,035</a:t>
            </a:r>
          </a:p>
        </p:txBody>
      </p:sp>
    </p:spTree>
    <p:extLst>
      <p:ext uri="{BB962C8B-B14F-4D97-AF65-F5344CB8AC3E}">
        <p14:creationId xmlns:p14="http://schemas.microsoft.com/office/powerpoint/2010/main" val="752486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61CCC7-A390-8BA6-12D9-A7A8CF7D2496}"/>
              </a:ext>
            </a:extLst>
          </p:cNvPr>
          <p:cNvSpPr txBox="1"/>
          <p:nvPr/>
        </p:nvSpPr>
        <p:spPr>
          <a:xfrm>
            <a:off x="1062318" y="2307887"/>
            <a:ext cx="4020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SECURITY</a:t>
            </a:r>
            <a:endParaRPr lang="en-US" sz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Keyless entry points – $300,000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9FEEA2-37DF-089C-7B27-E0A05569346F}"/>
              </a:ext>
            </a:extLst>
          </p:cNvPr>
          <p:cNvSpPr txBox="1"/>
          <p:nvPr/>
        </p:nvSpPr>
        <p:spPr>
          <a:xfrm>
            <a:off x="733024" y="3585503"/>
            <a:ext cx="46793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IMPROVEMENTS</a:t>
            </a:r>
            <a:endParaRPr lang="en-US" sz="1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77800" indent="-177800" algn="ctr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HVAC improvements – $4,000,000</a:t>
            </a:r>
          </a:p>
          <a:p>
            <a:pPr marL="177800" indent="-177800" algn="ctr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Furniture – $500,000</a:t>
            </a:r>
          </a:p>
          <a:p>
            <a:pPr marL="177800" indent="-177800" algn="ctr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Equipment for fine arts –  $500,000</a:t>
            </a:r>
          </a:p>
          <a:p>
            <a:pPr marL="177800" indent="-177800" algn="ctr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 Farm improvements – $500,000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DF3AD27-0336-F423-611E-8E04A835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3379"/>
            <a:ext cx="12191999" cy="892055"/>
          </a:xfrm>
        </p:spPr>
        <p:txBody>
          <a:bodyPr>
            <a:normAutofit/>
          </a:bodyPr>
          <a:lstStyle/>
          <a:p>
            <a:r>
              <a:rPr lang="en-US" b="1" dirty="0">
                <a:latin typeface="Lato Black" panose="020F0A02020204030203" pitchFamily="34" charset="0"/>
              </a:rPr>
              <a:t>DISTRICT WIDE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C0916A-749B-9FB3-32EF-1039F336DAA9}"/>
              </a:ext>
            </a:extLst>
          </p:cNvPr>
          <p:cNvSpPr txBox="1"/>
          <p:nvPr/>
        </p:nvSpPr>
        <p:spPr>
          <a:xfrm>
            <a:off x="6265581" y="2542347"/>
            <a:ext cx="486410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PROJECTS IN CONSIDERATION</a:t>
            </a:r>
            <a:endParaRPr lang="en-US" sz="1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177800" indent="-177800" algn="ctr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Cafeteria improvements – $300,000</a:t>
            </a:r>
          </a:p>
          <a:p>
            <a:pPr marL="177800" indent="-177800" algn="ctr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Restroom improvements – $300,000</a:t>
            </a:r>
          </a:p>
          <a:p>
            <a:pPr marL="177800" indent="-177800" algn="ctr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Additional seating for tennis, softball, and baseball – $300,000</a:t>
            </a:r>
          </a:p>
          <a:p>
            <a:pPr marL="177800" indent="-177800" algn="ctr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Additions to exterior lighting – $300,000</a:t>
            </a:r>
          </a:p>
          <a:p>
            <a:pPr marL="177800" indent="-177800" algn="ctr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Vehicular and equipment improvements for transportation facility – $1,000,000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F29B96-5B3B-3289-CB02-D3335A9AB3D3}"/>
              </a:ext>
            </a:extLst>
          </p:cNvPr>
          <p:cNvCxnSpPr>
            <a:cxnSpLocks/>
          </p:cNvCxnSpPr>
          <p:nvPr/>
        </p:nvCxnSpPr>
        <p:spPr>
          <a:xfrm>
            <a:off x="1062318" y="1768934"/>
            <a:ext cx="10067365" cy="0"/>
          </a:xfrm>
          <a:prstGeom prst="line">
            <a:avLst/>
          </a:prstGeom>
          <a:ln w="19050">
            <a:solidFill>
              <a:srgbClr val="D13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994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9BA3B-8DA7-E497-0A53-738D4FB133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0" t="70288" r="4795" b="14303"/>
          <a:stretch/>
        </p:blipFill>
        <p:spPr>
          <a:xfrm>
            <a:off x="3658702" y="1419227"/>
            <a:ext cx="4874596" cy="401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9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14846</TotalTime>
  <Words>255</Words>
  <Application>Microsoft Macintosh PowerPoint</Application>
  <PresentationFormat>Widescreen</PresentationFormat>
  <Paragraphs>59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Lato Black</vt:lpstr>
      <vt:lpstr>Open Sans</vt:lpstr>
      <vt:lpstr>Open Sans Extrabold</vt:lpstr>
      <vt:lpstr>Office Theme</vt:lpstr>
      <vt:lpstr>PowerPoint Presentation</vt:lpstr>
      <vt:lpstr>PowerPoint Presentation</vt:lpstr>
      <vt:lpstr>PROPOSED PROJECTS</vt:lpstr>
      <vt:lpstr>PowerPoint Presentation</vt:lpstr>
      <vt:lpstr>PowerPoint Presentation</vt:lpstr>
      <vt:lpstr>PowerPoint Presentation</vt:lpstr>
      <vt:lpstr>PowerPoint Presentation</vt:lpstr>
      <vt:lpstr>DISTRICT WIDE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Glen Rose ISD 2023 Bond</dc:title>
  <dc:creator>Priscila Ruiz</dc:creator>
  <cp:lastModifiedBy>Dr. Trig Overbo</cp:lastModifiedBy>
  <cp:revision>119</cp:revision>
  <cp:lastPrinted>2022-01-21T15:05:02Z</cp:lastPrinted>
  <dcterms:created xsi:type="dcterms:W3CDTF">2019-07-12T16:17:44Z</dcterms:created>
  <dcterms:modified xsi:type="dcterms:W3CDTF">2023-04-10T14:48:10Z</dcterms:modified>
</cp:coreProperties>
</file>