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1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80" r:id="rId18"/>
    <p:sldId id="278" r:id="rId19"/>
    <p:sldId id="279" r:id="rId20"/>
    <p:sldId id="276" r:id="rId21"/>
    <p:sldId id="275" r:id="rId22"/>
    <p:sldId id="272" r:id="rId23"/>
    <p:sldId id="270" r:id="rId2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4"/>
    <p:restoredTop sz="94607"/>
  </p:normalViewPr>
  <p:slideViewPr>
    <p:cSldViewPr>
      <p:cViewPr varScale="1">
        <p:scale>
          <a:sx n="106" d="100"/>
          <a:sy n="106" d="100"/>
        </p:scale>
        <p:origin x="185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2501" cy="462119"/>
          </a:xfrm>
          <a:prstGeom prst="rect">
            <a:avLst/>
          </a:prstGeom>
        </p:spPr>
        <p:txBody>
          <a:bodyPr vert="horz" lIns="91463" tIns="45733" rIns="91463" bIns="457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972" y="2"/>
            <a:ext cx="3012500" cy="462119"/>
          </a:xfrm>
          <a:prstGeom prst="rect">
            <a:avLst/>
          </a:prstGeom>
        </p:spPr>
        <p:txBody>
          <a:bodyPr vert="horz" lIns="91463" tIns="45733" rIns="91463" bIns="45733" rtlCol="0"/>
          <a:lstStyle>
            <a:lvl1pPr algn="r">
              <a:defRPr sz="1200"/>
            </a:lvl1pPr>
          </a:lstStyle>
          <a:p>
            <a:fld id="{D658A1BA-952C-43C9-BC04-7C372AA70FEF}" type="datetimeFigureOut">
              <a:rPr lang="en-US" smtClean="0"/>
              <a:t>3/31/21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81"/>
            <a:ext cx="3012501" cy="462119"/>
          </a:xfrm>
          <a:prstGeom prst="rect">
            <a:avLst/>
          </a:prstGeom>
        </p:spPr>
        <p:txBody>
          <a:bodyPr vert="horz" lIns="91463" tIns="45733" rIns="91463" bIns="457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972" y="8772381"/>
            <a:ext cx="3012500" cy="462119"/>
          </a:xfrm>
          <a:prstGeom prst="rect">
            <a:avLst/>
          </a:prstGeom>
        </p:spPr>
        <p:txBody>
          <a:bodyPr vert="horz" lIns="91463" tIns="45733" rIns="91463" bIns="45733" rtlCol="0" anchor="b"/>
          <a:lstStyle>
            <a:lvl1pPr algn="r">
              <a:defRPr sz="1200"/>
            </a:lvl1pPr>
          </a:lstStyle>
          <a:p>
            <a:fld id="{23819FA5-BBE8-448F-B0AF-4194087E5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72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9A8CB-A23F-4A4D-A530-E96432D07FF7}" type="datetimeFigureOut">
              <a:rPr lang="en-US" smtClean="0"/>
              <a:t>3/31/21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79671-9530-1942-863D-821418AA0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79671-9530-1942-863D-821418AA0E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0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6462-9E1C-4B0A-8BE2-C363099EA352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92BA-4C9F-4C5B-B773-3FA64CC862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6462-9E1C-4B0A-8BE2-C363099EA352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92BA-4C9F-4C5B-B773-3FA64CC862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6462-9E1C-4B0A-8BE2-C363099EA352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92BA-4C9F-4C5B-B773-3FA64CC8622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6462-9E1C-4B0A-8BE2-C363099EA352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92BA-4C9F-4C5B-B773-3FA64CC862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6462-9E1C-4B0A-8BE2-C363099EA352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92BA-4C9F-4C5B-B773-3FA64CC8622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6462-9E1C-4B0A-8BE2-C363099EA352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92BA-4C9F-4C5B-B773-3FA64CC862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6462-9E1C-4B0A-8BE2-C363099EA352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92BA-4C9F-4C5B-B773-3FA64CC862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6462-9E1C-4B0A-8BE2-C363099EA352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92BA-4C9F-4C5B-B773-3FA64CC862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6462-9E1C-4B0A-8BE2-C363099EA352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92BA-4C9F-4C5B-B773-3FA64CC862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6462-9E1C-4B0A-8BE2-C363099EA352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92BA-4C9F-4C5B-B773-3FA64CC862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6462-9E1C-4B0A-8BE2-C363099EA352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92BA-4C9F-4C5B-B773-3FA64CC862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6462-9E1C-4B0A-8BE2-C363099EA352}" type="datetimeFigureOut">
              <a:rPr lang="en-US" smtClean="0"/>
              <a:t>3/31/21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92BA-4C9F-4C5B-B773-3FA64CC862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6462-9E1C-4B0A-8BE2-C363099EA352}" type="datetimeFigureOut">
              <a:rPr lang="en-US" smtClean="0"/>
              <a:t>3/31/21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92BA-4C9F-4C5B-B773-3FA64CC862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6462-9E1C-4B0A-8BE2-C363099EA352}" type="datetimeFigureOut">
              <a:rPr lang="en-US" smtClean="0"/>
              <a:t>3/31/21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92BA-4C9F-4C5B-B773-3FA64CC862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6462-9E1C-4B0A-8BE2-C363099EA352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92BA-4C9F-4C5B-B773-3FA64CC862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6462-9E1C-4B0A-8BE2-C363099EA352}" type="datetimeFigureOut">
              <a:rPr lang="en-US" smtClean="0"/>
              <a:t>3/31/21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92BA-4C9F-4C5B-B773-3FA64CC862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A6462-9E1C-4B0A-8BE2-C363099EA352}" type="datetimeFigureOut">
              <a:rPr lang="en-US" smtClean="0"/>
              <a:t>3/31/21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A1492BA-4C9F-4C5B-B773-3FA64CC86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3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  <p:sldLayoutId id="2147484514" r:id="rId12"/>
    <p:sldLayoutId id="2147484515" r:id="rId13"/>
    <p:sldLayoutId id="2147484516" r:id="rId14"/>
    <p:sldLayoutId id="2147484517" r:id="rId15"/>
    <p:sldLayoutId id="2147484518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isd.ne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isd.ne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isd.net-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isd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576" y="304800"/>
            <a:ext cx="8153400" cy="5334000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tx1"/>
                </a:solidFill>
              </a:rPr>
              <a:t>Welcome 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7200" b="1" dirty="0">
                <a:solidFill>
                  <a:schemeClr val="tx1"/>
                </a:solidFill>
              </a:rPr>
              <a:t>Class of 2025</a:t>
            </a:r>
          </a:p>
          <a:p>
            <a:pPr marL="0" indent="0" algn="ctr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52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612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lgerian" panose="04020705040A02060702" pitchFamily="82" charset="0"/>
              </a:rPr>
              <a:t>GRISD Class Rank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" y="990600"/>
            <a:ext cx="85725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Both class rank and GPA (grade point average) are important for college admissions and scholarships.</a:t>
            </a:r>
          </a:p>
          <a:p>
            <a:pPr marL="64008" indent="0">
              <a:buNone/>
            </a:pPr>
            <a:endParaRPr lang="en-US" sz="2000" dirty="0"/>
          </a:p>
          <a:p>
            <a:r>
              <a:rPr lang="en-US" sz="2000" u="sng" dirty="0"/>
              <a:t>GPA</a:t>
            </a:r>
            <a:r>
              <a:rPr lang="en-US" sz="2000" dirty="0"/>
              <a:t>- all semester grades (non-weighted) averaged from all classes 9</a:t>
            </a:r>
            <a:r>
              <a:rPr lang="en-US" sz="2000" baseline="30000" dirty="0"/>
              <a:t>th</a:t>
            </a:r>
            <a:r>
              <a:rPr lang="en-US" sz="2000" dirty="0"/>
              <a:t>-12</a:t>
            </a:r>
            <a:r>
              <a:rPr lang="en-US" sz="2000" baseline="30000" dirty="0"/>
              <a:t>th</a:t>
            </a:r>
            <a:r>
              <a:rPr lang="en-US" sz="2000" dirty="0"/>
              <a:t> grade (plus 8</a:t>
            </a:r>
            <a:r>
              <a:rPr lang="en-US" sz="2000" baseline="30000" dirty="0"/>
              <a:t>th</a:t>
            </a:r>
            <a:r>
              <a:rPr lang="en-US" sz="2000" dirty="0"/>
              <a:t> grade classes that student received high school credit)</a:t>
            </a:r>
          </a:p>
          <a:p>
            <a:pPr marL="64008" indent="0">
              <a:buNone/>
            </a:pPr>
            <a:r>
              <a:rPr lang="en-US" sz="2000" dirty="0"/>
              <a:t>	- with the exception of study hall, no credit, summer school, and </a:t>
            </a:r>
          </a:p>
          <a:p>
            <a:pPr marL="64008" indent="0">
              <a:buNone/>
            </a:pPr>
            <a:r>
              <a:rPr lang="en-US" sz="2000" dirty="0"/>
              <a:t>	correspondence classes</a:t>
            </a:r>
          </a:p>
          <a:p>
            <a:pPr marL="64008" indent="0">
              <a:buNone/>
            </a:pPr>
            <a:endParaRPr lang="en-US" sz="2000" dirty="0"/>
          </a:p>
          <a:p>
            <a:r>
              <a:rPr lang="en-US" sz="2000" u="sng" dirty="0"/>
              <a:t>Class rank</a:t>
            </a:r>
            <a:r>
              <a:rPr lang="en-US" sz="2000" dirty="0"/>
              <a:t>- students placed in order based on a weighted average that is defined in board policy.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Honors (10%), AP (15%), Advanced (15%), and Dual Credit (15%) courses get extra points with a passing grade in the class.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Policy found at </a:t>
            </a:r>
            <a:r>
              <a:rPr lang="en-US" sz="2000" dirty="0">
                <a:hlinkClick r:id="rId2"/>
              </a:rPr>
              <a:t>www.grisd.net</a:t>
            </a:r>
            <a:r>
              <a:rPr lang="en-US" sz="2000" dirty="0"/>
              <a:t> under Board of Trustees-Board Policy Online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Students will receive their 1</a:t>
            </a:r>
            <a:r>
              <a:rPr lang="en-US" sz="2000" baseline="30000" dirty="0"/>
              <a:t>st</a:t>
            </a:r>
            <a:r>
              <a:rPr lang="en-US" sz="2000" dirty="0"/>
              <a:t> Rank/GPA at the beginning of their junior year.</a:t>
            </a:r>
          </a:p>
        </p:txBody>
      </p:sp>
    </p:spTree>
    <p:extLst>
      <p:ext uri="{BB962C8B-B14F-4D97-AF65-F5344CB8AC3E}">
        <p14:creationId xmlns:p14="http://schemas.microsoft.com/office/powerpoint/2010/main" val="16944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lgerian" panose="04020705040A02060702" pitchFamily="82" charset="0"/>
              </a:rPr>
              <a:t>Top 10% Rule</a:t>
            </a:r>
            <a:br>
              <a:rPr lang="en-US" sz="3600" dirty="0">
                <a:latin typeface="Algerian" panose="04020705040A02060702" pitchFamily="82" charset="0"/>
              </a:rPr>
            </a:br>
            <a:r>
              <a:rPr lang="en-US" sz="2700" b="1" dirty="0">
                <a:latin typeface="+mn-lt"/>
              </a:rPr>
              <a:t>(see Explanation of automatic College Admission for High School Students)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905000"/>
            <a:ext cx="66294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Texas House Bill 588, commonly referred to as the “Top 10% Rule”, is a Texas law passed in 1997. The law guarantees Texas students who graduated in the top ten percent of their high school class automatic admission to all state-funded universities. (University of Texas has been allowed a waiver, currently they have automatic admissions for the top 6%).</a:t>
            </a:r>
          </a:p>
        </p:txBody>
      </p:sp>
    </p:spTree>
    <p:extLst>
      <p:ext uri="{BB962C8B-B14F-4D97-AF65-F5344CB8AC3E}">
        <p14:creationId xmlns:p14="http://schemas.microsoft.com/office/powerpoint/2010/main" val="122600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5400"/>
            <a:ext cx="6965245" cy="8588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lgerian" panose="04020705040A02060702" pitchFamily="82" charset="0"/>
              </a:rPr>
              <a:t>Assessments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0386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STAAR/EOC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sz="1700" dirty="0"/>
              <a:t>State of Texas Assessments of Academic Readiness/End of Course</a:t>
            </a:r>
          </a:p>
          <a:p>
            <a:pPr marL="0" indent="0">
              <a:buNone/>
            </a:pPr>
            <a:r>
              <a:rPr lang="en-US" b="1" dirty="0"/>
              <a:t>Required to Graduate</a:t>
            </a:r>
            <a:endParaRPr lang="en-US" dirty="0"/>
          </a:p>
          <a:p>
            <a:r>
              <a:rPr lang="en-US" dirty="0"/>
              <a:t>English 1</a:t>
            </a:r>
          </a:p>
          <a:p>
            <a:r>
              <a:rPr lang="en-US" dirty="0"/>
              <a:t>English 2</a:t>
            </a:r>
          </a:p>
          <a:p>
            <a:r>
              <a:rPr lang="en-US" dirty="0"/>
              <a:t>Algebra 1</a:t>
            </a:r>
          </a:p>
          <a:p>
            <a:r>
              <a:rPr lang="en-US" dirty="0"/>
              <a:t>Biology</a:t>
            </a:r>
          </a:p>
          <a:p>
            <a:r>
              <a:rPr lang="en-US" dirty="0"/>
              <a:t>US History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94048" y="1091184"/>
            <a:ext cx="44958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/>
              <a:t>Recommended</a:t>
            </a:r>
          </a:p>
          <a:p>
            <a:r>
              <a:rPr lang="en-US" dirty="0"/>
              <a:t>AP Exams </a:t>
            </a:r>
            <a:r>
              <a:rPr lang="en-US" sz="1800" dirty="0"/>
              <a:t>(after completing AP course)</a:t>
            </a:r>
          </a:p>
          <a:p>
            <a:r>
              <a:rPr lang="en-US" dirty="0"/>
              <a:t>PSAT </a:t>
            </a:r>
            <a:r>
              <a:rPr lang="en-US" sz="1800" dirty="0"/>
              <a:t>(sophomore/junior year)</a:t>
            </a:r>
          </a:p>
          <a:p>
            <a:r>
              <a:rPr lang="en-US" dirty="0"/>
              <a:t>SAT </a:t>
            </a:r>
            <a:r>
              <a:rPr lang="en-US" sz="1800" dirty="0"/>
              <a:t>(junior/senior year)</a:t>
            </a:r>
          </a:p>
          <a:p>
            <a:r>
              <a:rPr lang="en-US" dirty="0"/>
              <a:t>ACT </a:t>
            </a:r>
            <a:r>
              <a:rPr lang="en-US" sz="1800" dirty="0"/>
              <a:t>(junior/senior year)</a:t>
            </a:r>
          </a:p>
          <a:p>
            <a:r>
              <a:rPr lang="en-US" dirty="0"/>
              <a:t>TSI Assessment </a:t>
            </a:r>
            <a:r>
              <a:rPr lang="en-US" sz="1800" dirty="0"/>
              <a:t>(before taking college level courses, can exempt through SAT or ACT)</a:t>
            </a:r>
          </a:p>
          <a:p>
            <a:r>
              <a:rPr lang="en-US" dirty="0"/>
              <a:t>ASVAB </a:t>
            </a:r>
            <a:r>
              <a:rPr lang="en-US" sz="1800" dirty="0"/>
              <a:t>(senior year)</a:t>
            </a:r>
          </a:p>
        </p:txBody>
      </p:sp>
    </p:spTree>
    <p:extLst>
      <p:ext uri="{BB962C8B-B14F-4D97-AF65-F5344CB8AC3E}">
        <p14:creationId xmlns:p14="http://schemas.microsoft.com/office/powerpoint/2010/main" val="17332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lgerian" panose="04020705040A02060702" pitchFamily="82" charset="0"/>
              </a:rPr>
              <a:t>Freshman Course Selections</a:t>
            </a:r>
            <a:br>
              <a:rPr lang="en-US" sz="3600" dirty="0">
                <a:latin typeface="Algerian" panose="04020705040A02060702" pitchFamily="82" charset="0"/>
              </a:rPr>
            </a:br>
            <a:r>
              <a:rPr lang="en-US" sz="2700" b="1" dirty="0">
                <a:latin typeface="+mn-lt"/>
              </a:rPr>
              <a:t>Appointments</a:t>
            </a:r>
            <a:endParaRPr lang="en-US" sz="3600" b="1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Each student (and parent) will meet with Mrs. McClure or Mrs. Nance</a:t>
            </a:r>
          </a:p>
          <a:p>
            <a:pPr marL="64008" indent="0">
              <a:buNone/>
            </a:pPr>
            <a:endParaRPr lang="en-US" sz="3000" dirty="0"/>
          </a:p>
          <a:p>
            <a:r>
              <a:rPr lang="en-US" sz="3000" dirty="0"/>
              <a:t>During the meeting, students will: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Create a personal graduation plan.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Choose an endorsement plan.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Make course selections for next school year.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dirty="0"/>
              <a:t>Ask questions.</a:t>
            </a:r>
          </a:p>
          <a:p>
            <a:pPr marL="537210" lvl="1" indent="0">
              <a:buNone/>
            </a:pPr>
            <a:endParaRPr lang="en-US" sz="3000" dirty="0"/>
          </a:p>
          <a:p>
            <a:r>
              <a:rPr lang="en-US" sz="3000" dirty="0"/>
              <a:t>Students that miss their appointment will need to reschedule through Mrs. Cordova.</a:t>
            </a:r>
          </a:p>
          <a:p>
            <a:pPr marL="365760" lvl="1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098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Freshman Course Selections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sz="2700" b="1" dirty="0">
                <a:latin typeface="+mn-lt"/>
              </a:rPr>
              <a:t>Before Appointments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724400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/>
              <a:t>Review over all materials in your freshman orientation folder.</a:t>
            </a:r>
          </a:p>
          <a:p>
            <a:pPr marL="64008" indent="0">
              <a:buNone/>
            </a:pPr>
            <a:endParaRPr lang="en-US" sz="3200" dirty="0"/>
          </a:p>
          <a:p>
            <a:r>
              <a:rPr lang="en-US" sz="3200" dirty="0"/>
              <a:t>Complete the Personal Graduation Plan and the Freshman Course Selection Survey (the high school is on an 8 period day).</a:t>
            </a:r>
          </a:p>
          <a:p>
            <a:pPr marL="64008" indent="0">
              <a:buNone/>
            </a:pPr>
            <a:endParaRPr lang="en-US" sz="3200" dirty="0"/>
          </a:p>
          <a:p>
            <a:r>
              <a:rPr lang="en-US" sz="3200" dirty="0"/>
              <a:t>Fill out the Four Year Plan (see examples attached)</a:t>
            </a:r>
          </a:p>
          <a:p>
            <a:pPr lvl="1"/>
            <a:r>
              <a:rPr lang="en-US" sz="2800" dirty="0"/>
              <a:t>Review Endorsement Flow Chart, Math Flow Chart, and Science Flow Chart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Course catalog can be viewed on line (</a:t>
            </a:r>
            <a:r>
              <a:rPr lang="en-US" sz="2800" dirty="0">
                <a:hlinkClick r:id="rId2"/>
              </a:rPr>
              <a:t>www.grisd.net</a:t>
            </a:r>
            <a:r>
              <a:rPr lang="en-US" sz="2800" dirty="0"/>
              <a:t>, high school, counselors)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Course catalog subject to change from year to year.</a:t>
            </a:r>
          </a:p>
          <a:p>
            <a:pPr marL="64008" indent="0">
              <a:buNone/>
            </a:pPr>
            <a:r>
              <a:rPr lang="en-US" sz="3200" dirty="0"/>
              <a:t>	</a:t>
            </a:r>
          </a:p>
          <a:p>
            <a:r>
              <a:rPr lang="en-US" sz="3200" dirty="0"/>
              <a:t>Write down any questions.</a:t>
            </a:r>
          </a:p>
          <a:p>
            <a:pPr marL="64008" indent="0">
              <a:buNone/>
            </a:pPr>
            <a:endParaRPr lang="en-US" sz="3200" dirty="0"/>
          </a:p>
          <a:p>
            <a:r>
              <a:rPr lang="en-US" sz="3200" dirty="0"/>
              <a:t>Bring your folder and completed worksheets to your appointment.</a:t>
            </a:r>
          </a:p>
        </p:txBody>
      </p:sp>
    </p:spTree>
    <p:extLst>
      <p:ext uri="{BB962C8B-B14F-4D97-AF65-F5344CB8AC3E}">
        <p14:creationId xmlns:p14="http://schemas.microsoft.com/office/powerpoint/2010/main" val="34619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94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Freshman Course Selections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sz="3200" dirty="0">
                <a:latin typeface="Algerian" panose="04020705040A02060702" pitchFamily="82" charset="0"/>
              </a:rPr>
              <a:t>Courses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648200" cy="517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Required 9</a:t>
            </a:r>
            <a:r>
              <a:rPr lang="en-US" b="1" u="sng" baseline="30000" dirty="0"/>
              <a:t>th</a:t>
            </a:r>
            <a:r>
              <a:rPr lang="en-US" b="1" u="sng" dirty="0"/>
              <a:t> Grade Courses</a:t>
            </a:r>
          </a:p>
          <a:p>
            <a:r>
              <a:rPr lang="en-US" dirty="0"/>
              <a:t>English 1/Honors English 1</a:t>
            </a:r>
          </a:p>
          <a:p>
            <a:r>
              <a:rPr lang="en-US" dirty="0"/>
              <a:t>World Geography/Dual W. Geography</a:t>
            </a:r>
          </a:p>
          <a:p>
            <a:r>
              <a:rPr lang="en-US" dirty="0"/>
              <a:t>Biology/ Honors Biology</a:t>
            </a:r>
          </a:p>
          <a:p>
            <a:r>
              <a:rPr lang="en-US" dirty="0"/>
              <a:t>Algebra 1 or Geometry/Honors Geometry (for students currently taking Algebra)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182731"/>
            <a:ext cx="3657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Required for Graduation</a:t>
            </a:r>
          </a:p>
          <a:p>
            <a:r>
              <a:rPr lang="en-US" dirty="0"/>
              <a:t>PE or PE Equivalent (1 credit)</a:t>
            </a:r>
          </a:p>
          <a:p>
            <a:r>
              <a:rPr lang="en-US" dirty="0"/>
              <a:t>LOTE (2 credits)</a:t>
            </a:r>
          </a:p>
          <a:p>
            <a:r>
              <a:rPr lang="en-US" dirty="0"/>
              <a:t>Fine Art (1 credit)</a:t>
            </a:r>
          </a:p>
          <a:p>
            <a:r>
              <a:rPr lang="en-US" dirty="0"/>
              <a:t>Endorsement  and General Electives (7 credits)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7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Freshman Online (Arena) Scheduling </a:t>
            </a:r>
            <a:r>
              <a:rPr lang="en-US" b="1" dirty="0">
                <a:latin typeface="+mn-lt"/>
              </a:rPr>
              <a:t>(see Parent Letter)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077200" cy="4575787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Go to </a:t>
            </a:r>
            <a:r>
              <a:rPr lang="en-US" sz="2800" dirty="0">
                <a:hlinkClick r:id="rId2"/>
              </a:rPr>
              <a:t>www.grisd.net-</a:t>
            </a:r>
            <a:r>
              <a:rPr lang="en-US" sz="2800" dirty="0"/>
              <a:t> Campuses- Glen Rose High School-GRHS Academics-GRHS Arena Scheduling for additional information and “How to Videos”. </a:t>
            </a:r>
          </a:p>
          <a:p>
            <a:r>
              <a:rPr lang="en-US" sz="2800" dirty="0"/>
              <a:t>Student must be able to login to their (student) Skyward account. 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April 27-28: Preview window to see course selection and class periods offered(students will be given additional instructions on April 27</a:t>
            </a:r>
          </a:p>
          <a:p>
            <a:r>
              <a:rPr lang="en-US" sz="2800" dirty="0"/>
              <a:t>April 29-30: Arena Scheduling Open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8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6FB49-0ACA-2247-9BAB-0BD9120B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See Schedule in Skyward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076580-DEF4-DF42-91C0-F2A3B3D8D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82192"/>
            <a:ext cx="4648200" cy="5366423"/>
          </a:xfrm>
        </p:spPr>
      </p:pic>
    </p:spTree>
    <p:extLst>
      <p:ext uri="{BB962C8B-B14F-4D97-AF65-F5344CB8AC3E}">
        <p14:creationId xmlns:p14="http://schemas.microsoft.com/office/powerpoint/2010/main" val="109646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7643511-B50B-AA42-A5EA-80981560D0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388699"/>
              </p:ext>
            </p:extLst>
          </p:nvPr>
        </p:nvGraphicFramePr>
        <p:xfrm>
          <a:off x="990600" y="265705"/>
          <a:ext cx="5029200" cy="659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6045200" imgH="7924800" progId="Word.Document.12">
                  <p:embed/>
                </p:oleObj>
              </mc:Choice>
              <mc:Fallback>
                <p:oleObj name="Document" r:id="rId3" imgW="6045200" imgH="792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265705"/>
                        <a:ext cx="5029200" cy="6592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DC4CE-70F7-914F-966E-A3E6876B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I go for: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D40FD-F7BA-7F49-9766-F95AB9C0C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71600"/>
            <a:ext cx="6347714" cy="4876800"/>
          </a:xfrm>
        </p:spPr>
        <p:txBody>
          <a:bodyPr/>
          <a:lstStyle/>
          <a:p>
            <a:r>
              <a:rPr lang="en-US" sz="2800" dirty="0"/>
              <a:t>Help with </a:t>
            </a:r>
            <a:r>
              <a:rPr lang="en-US" sz="2800" dirty="0" err="1"/>
              <a:t>Macbook</a:t>
            </a:r>
            <a:r>
              <a:rPr lang="en-US" sz="2800" dirty="0"/>
              <a:t> issues-	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See Librarian Mrs. Gill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800" dirty="0"/>
              <a:t>Not feeling well?</a:t>
            </a:r>
          </a:p>
          <a:p>
            <a:pPr lvl="1"/>
            <a:r>
              <a:rPr lang="en-US" sz="2600" dirty="0"/>
              <a:t>Nurses office located across from Red Gym</a:t>
            </a:r>
          </a:p>
          <a:p>
            <a:pPr marL="457200" lvl="1" indent="0">
              <a:buNone/>
            </a:pPr>
            <a:endParaRPr lang="en-US" sz="2600" dirty="0"/>
          </a:p>
          <a:p>
            <a:r>
              <a:rPr lang="en-US" sz="2800" dirty="0"/>
              <a:t>Get a locker-			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See Mrs. </a:t>
            </a:r>
            <a:r>
              <a:rPr lang="en-US" sz="2800" dirty="0" err="1"/>
              <a:t>Frush</a:t>
            </a:r>
            <a:r>
              <a:rPr lang="en-US" sz="2800" dirty="0"/>
              <a:t> in the office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6353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1"/>
            <a:ext cx="5181600" cy="9906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lgerian" pitchFamily="82" charset="0"/>
              </a:rPr>
              <a:t>Introductions</a:t>
            </a:r>
            <a:br>
              <a:rPr lang="en-US" sz="4000" dirty="0">
                <a:latin typeface="Algerian" pitchFamily="82" charset="0"/>
              </a:rPr>
            </a:br>
            <a:r>
              <a:rPr lang="en-US" sz="1800" dirty="0">
                <a:latin typeface="Algerian" pitchFamily="82" charset="0"/>
              </a:rPr>
              <a:t>High School </a:t>
            </a:r>
            <a:r>
              <a:rPr lang="en-US" sz="2000" dirty="0">
                <a:latin typeface="Algerian" pitchFamily="82" charset="0"/>
              </a:rPr>
              <a:t>Office Staff</a:t>
            </a:r>
            <a:br>
              <a:rPr lang="en-US" sz="1600" dirty="0">
                <a:latin typeface="Algerian" pitchFamily="82" charset="0"/>
              </a:rPr>
            </a:b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61392"/>
            <a:ext cx="8077200" cy="5468008"/>
          </a:xfrm>
        </p:spPr>
        <p:txBody>
          <a:bodyPr>
            <a:noAutofit/>
          </a:bodyPr>
          <a:lstStyle/>
          <a:p>
            <a:r>
              <a:rPr lang="en-US" sz="3200" dirty="0"/>
              <a:t>Kelly Shackelford, Principal</a:t>
            </a:r>
          </a:p>
          <a:p>
            <a:r>
              <a:rPr lang="en-US" sz="3200" dirty="0"/>
              <a:t>Jason Pounds, Assistant Principal</a:t>
            </a:r>
          </a:p>
          <a:p>
            <a:r>
              <a:rPr lang="en-US" sz="3200" dirty="0"/>
              <a:t>Candy McClure, Counselor, A-L </a:t>
            </a:r>
          </a:p>
          <a:p>
            <a:r>
              <a:rPr lang="en-US" sz="3200" dirty="0"/>
              <a:t>Linda Nance, Counselor, M-Z  </a:t>
            </a:r>
          </a:p>
          <a:p>
            <a:r>
              <a:rPr lang="en-US" sz="3200" dirty="0"/>
              <a:t>Pat Windham, Counseling Assistant </a:t>
            </a:r>
          </a:p>
          <a:p>
            <a:r>
              <a:rPr lang="en-US" sz="3200" dirty="0"/>
              <a:t>Nicole </a:t>
            </a:r>
            <a:r>
              <a:rPr lang="en-US" sz="3200" dirty="0" err="1"/>
              <a:t>Frush</a:t>
            </a:r>
            <a:r>
              <a:rPr lang="en-US" sz="3200" dirty="0"/>
              <a:t>, Attendance Clerk</a:t>
            </a:r>
          </a:p>
          <a:p>
            <a:r>
              <a:rPr lang="en-US" sz="3200" dirty="0"/>
              <a:t>Suzanne Butler, PEIMS Clerk</a:t>
            </a:r>
          </a:p>
          <a:p>
            <a:r>
              <a:rPr lang="en-US" sz="3200" dirty="0" err="1"/>
              <a:t>Janan</a:t>
            </a:r>
            <a:r>
              <a:rPr lang="en-US" sz="3200" dirty="0"/>
              <a:t> Stephenson, Nurse</a:t>
            </a:r>
          </a:p>
          <a:p>
            <a:r>
              <a:rPr lang="en-US" sz="3200" dirty="0"/>
              <a:t>Shane Tipton, School Resource Officer </a:t>
            </a:r>
          </a:p>
        </p:txBody>
      </p:sp>
    </p:spTree>
    <p:extLst>
      <p:ext uri="{BB962C8B-B14F-4D97-AF65-F5344CB8AC3E}">
        <p14:creationId xmlns:p14="http://schemas.microsoft.com/office/powerpoint/2010/main" val="415090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A0625-1874-2E49-924C-C7E828EA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6781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GRHS Communication Apps/Email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A8E402-9E65-5345-89E6-3C831DCE0C6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33084" y="2425160"/>
            <a:ext cx="1559817" cy="11338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07C482-3958-5C49-A852-28AB70E46C88}"/>
              </a:ext>
            </a:extLst>
          </p:cNvPr>
          <p:cNvSpPr/>
          <p:nvPr/>
        </p:nvSpPr>
        <p:spPr>
          <a:xfrm>
            <a:off x="2286000" y="-2526476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Remind APP- Grade level / School</a:t>
            </a:r>
          </a:p>
          <a:p>
            <a:r>
              <a:rPr lang="en-US" sz="3200" dirty="0"/>
              <a:t>Communication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18CFD-EE88-534E-9E43-686175D0F938}"/>
              </a:ext>
            </a:extLst>
          </p:cNvPr>
          <p:cNvSpPr txBox="1"/>
          <p:nvPr/>
        </p:nvSpPr>
        <p:spPr>
          <a:xfrm>
            <a:off x="3848100" y="1397674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Remind App- Grade level / School Communication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303E5-89BD-FB40-A130-B115D60ABD3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7" y="2157762"/>
            <a:ext cx="1559817" cy="10953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675EAE-2D76-7D4C-B5E7-9C0FD9250C6C}"/>
              </a:ext>
            </a:extLst>
          </p:cNvPr>
          <p:cNvSpPr txBox="1"/>
          <p:nvPr/>
        </p:nvSpPr>
        <p:spPr>
          <a:xfrm>
            <a:off x="419100" y="1426456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Skyward- Gradebook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C386CC-E077-AD4D-B996-0B14298F4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53" y="4775254"/>
            <a:ext cx="1604664" cy="16046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542CA7-20DF-7048-B63F-754DE71FFD58}"/>
              </a:ext>
            </a:extLst>
          </p:cNvPr>
          <p:cNvSpPr txBox="1"/>
          <p:nvPr/>
        </p:nvSpPr>
        <p:spPr>
          <a:xfrm>
            <a:off x="487981" y="3653641"/>
            <a:ext cx="2260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Canvas- Teacher Assignments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9D47E-C165-F844-BB41-32B1E456CFC6}"/>
              </a:ext>
            </a:extLst>
          </p:cNvPr>
          <p:cNvSpPr txBox="1"/>
          <p:nvPr/>
        </p:nvSpPr>
        <p:spPr>
          <a:xfrm>
            <a:off x="4312793" y="4069140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Email- student Gmail account</a:t>
            </a:r>
          </a:p>
          <a:p>
            <a:endParaRPr lang="en-US" sz="2400" dirty="0"/>
          </a:p>
          <a:p>
            <a:r>
              <a:rPr lang="en-US" sz="2400" i="1" dirty="0" err="1"/>
              <a:t>Glenrosetigers.info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59548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80E51-63FD-A147-A427-ADA871E8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Remind Instructions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72703C-5AA6-E74A-BE6F-05DC4CBA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71601"/>
            <a:ext cx="6807200" cy="2514600"/>
          </a:xfrm>
        </p:spPr>
        <p:txBody>
          <a:bodyPr>
            <a:normAutofit/>
          </a:bodyPr>
          <a:lstStyle/>
          <a:p>
            <a:r>
              <a:rPr lang="en-US" u="sng" dirty="0"/>
              <a:t>To receive messages via text message</a:t>
            </a:r>
            <a:endParaRPr lang="en-US" dirty="0"/>
          </a:p>
          <a:p>
            <a:pPr lvl="1"/>
            <a:r>
              <a:rPr lang="en-US" dirty="0"/>
              <a:t>Text class code @ </a:t>
            </a:r>
            <a:r>
              <a:rPr lang="en-US" b="1" u="sng" dirty="0"/>
              <a:t>(see chart below) </a:t>
            </a:r>
            <a:r>
              <a:rPr lang="en-US" dirty="0"/>
              <a:t>to </a:t>
            </a:r>
            <a:r>
              <a:rPr lang="en-US" b="1" dirty="0"/>
              <a:t>81010</a:t>
            </a:r>
            <a:endParaRPr lang="en-US" dirty="0"/>
          </a:p>
          <a:p>
            <a:r>
              <a:rPr lang="en-US" u="sng" dirty="0"/>
              <a:t>To receive messages via push notification</a:t>
            </a:r>
            <a:endParaRPr lang="en-US" dirty="0"/>
          </a:p>
          <a:p>
            <a:pPr lvl="1"/>
            <a:r>
              <a:rPr lang="en-US" dirty="0"/>
              <a:t>Download Remind App</a:t>
            </a:r>
          </a:p>
          <a:p>
            <a:r>
              <a:rPr lang="en-US" dirty="0"/>
              <a:t>Enter Class Code @ </a:t>
            </a:r>
            <a:r>
              <a:rPr lang="en-US" b="1" u="sng" dirty="0"/>
              <a:t>(see chart below)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B6FF7FB-1FE8-7D4C-B114-F3F762E03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510575"/>
              </p:ext>
            </p:extLst>
          </p:nvPr>
        </p:nvGraphicFramePr>
        <p:xfrm>
          <a:off x="420818" y="3407662"/>
          <a:ext cx="6807200" cy="2307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0469">
                  <a:extLst>
                    <a:ext uri="{9D8B030D-6E8A-4147-A177-3AD203B41FA5}">
                      <a16:colId xmlns:a16="http://schemas.microsoft.com/office/drawing/2014/main" val="185463616"/>
                    </a:ext>
                  </a:extLst>
                </a:gridCol>
                <a:gridCol w="2266731">
                  <a:extLst>
                    <a:ext uri="{9D8B030D-6E8A-4147-A177-3AD203B41FA5}">
                      <a16:colId xmlns:a16="http://schemas.microsoft.com/office/drawing/2014/main" val="2871521113"/>
                    </a:ext>
                  </a:extLst>
                </a:gridCol>
              </a:tblGrid>
              <a:tr h="1045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GRHS Graduation Year (Class) Reminds</a:t>
                      </a:r>
                      <a:endParaRPr lang="en-US" sz="110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Class Code</a:t>
                      </a:r>
                      <a:endParaRPr lang="en-US" sz="110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630555"/>
                  </a:ext>
                </a:extLst>
              </a:tr>
              <a:tr h="752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GRHS 2025 (Freshmen) Students</a:t>
                      </a:r>
                      <a:endParaRPr lang="en-US" sz="110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@grhs2025s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283089"/>
                  </a:ext>
                </a:extLst>
              </a:tr>
              <a:tr h="5094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  GRHS 2025 (Freshmen) Parents</a:t>
                      </a:r>
                      <a:endParaRPr lang="en-US" sz="110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@grhs2025p</a:t>
                      </a:r>
                      <a:endParaRPr lang="en-US" sz="11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567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4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506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Senior Input and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0772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What was the biggest difference between high school and junior high?</a:t>
            </a:r>
          </a:p>
          <a:p>
            <a:endParaRPr lang="en-US" sz="2800" dirty="0"/>
          </a:p>
          <a:p>
            <a:r>
              <a:rPr lang="en-US" sz="2800" dirty="0"/>
              <a:t>What do you enjoy most about high school?</a:t>
            </a:r>
          </a:p>
          <a:p>
            <a:endParaRPr lang="en-US" sz="2800" dirty="0"/>
          </a:p>
          <a:p>
            <a:r>
              <a:rPr lang="en-US" sz="2800" dirty="0"/>
              <a:t>What would you have done differently if you  could start over?</a:t>
            </a:r>
          </a:p>
          <a:p>
            <a:endParaRPr lang="en-US" sz="2800" dirty="0"/>
          </a:p>
          <a:p>
            <a:r>
              <a:rPr lang="en-US" sz="2800" dirty="0"/>
              <a:t>What is your advice to the new freshmen next year?</a:t>
            </a:r>
          </a:p>
        </p:txBody>
      </p:sp>
    </p:spTree>
    <p:extLst>
      <p:ext uri="{BB962C8B-B14F-4D97-AF65-F5344CB8AC3E}">
        <p14:creationId xmlns:p14="http://schemas.microsoft.com/office/powerpoint/2010/main" val="299730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0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lgerian" panose="04020705040A02060702" pitchFamily="82" charset="0"/>
              </a:rPr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5951" y="1112982"/>
            <a:ext cx="8077201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Visit the Glen Rose ISD website, </a:t>
            </a:r>
            <a:r>
              <a:rPr lang="en-US" sz="2400" dirty="0">
                <a:hlinkClick r:id="rId2"/>
              </a:rPr>
              <a:t>www.grisd.net</a:t>
            </a:r>
            <a:r>
              <a:rPr lang="en-US" sz="2400" dirty="0"/>
              <a:t> (high school, counselors) for additional resources and information.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Additional Info in Folder: Helpful Internet Resources, GRHS Communication Resources, Parent Taught Driver’s Education.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316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5791200" cy="8382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lgerian" panose="04020705040A02060702" pitchFamily="82" charset="0"/>
              </a:rPr>
              <a:t>Glen Rose ISD Vision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5344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+mj-lt"/>
              </a:rPr>
              <a:t>Sets a goal for every Glen Rose graduate to earn a minimum of 20 college hours and/or a technical certification ready to enter the workforce upon graduation from Glen Rose High School. </a:t>
            </a:r>
          </a:p>
        </p:txBody>
      </p:sp>
    </p:spTree>
    <p:extLst>
      <p:ext uri="{BB962C8B-B14F-4D97-AF65-F5344CB8AC3E}">
        <p14:creationId xmlns:p14="http://schemas.microsoft.com/office/powerpoint/2010/main" val="183181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048"/>
            <a:ext cx="160020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lgerian" pitchFamily="82" charset="0"/>
              </a:rPr>
              <a:t>Topics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571500"/>
            <a:ext cx="8007096" cy="5715000"/>
          </a:xfrm>
        </p:spPr>
        <p:txBody>
          <a:bodyPr>
            <a:noAutofit/>
          </a:bodyPr>
          <a:lstStyle/>
          <a:p>
            <a:r>
              <a:rPr lang="en-US" sz="2400" dirty="0"/>
              <a:t>Graduation Requirements &amp; Options</a:t>
            </a:r>
          </a:p>
          <a:p>
            <a:r>
              <a:rPr lang="en-US" sz="2400" dirty="0"/>
              <a:t>Assessments/Testing</a:t>
            </a:r>
          </a:p>
          <a:p>
            <a:r>
              <a:rPr lang="en-US" sz="2400" dirty="0"/>
              <a:t>Advanced Courses</a:t>
            </a:r>
          </a:p>
          <a:p>
            <a:r>
              <a:rPr lang="en-US" sz="2400" dirty="0"/>
              <a:t>GPA and Class Rank</a:t>
            </a:r>
          </a:p>
          <a:p>
            <a:r>
              <a:rPr lang="en-US" sz="2400" dirty="0"/>
              <a:t>Top 10% Rule</a:t>
            </a:r>
          </a:p>
          <a:p>
            <a:r>
              <a:rPr lang="en-US" sz="2400" dirty="0"/>
              <a:t>Freshman Course Selection Process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Appointments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Required Courses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Student &amp; Parent Worksheets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Online Scheduling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0127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lgerian" pitchFamily="82" charset="0"/>
              </a:rPr>
              <a:t>Graduation Requirements</a:t>
            </a:r>
            <a:br>
              <a:rPr lang="en-US" sz="3600" dirty="0">
                <a:latin typeface="Algerian" pitchFamily="82" charset="0"/>
              </a:rPr>
            </a:br>
            <a:r>
              <a:rPr lang="en-US" sz="2000" dirty="0">
                <a:latin typeface="Algerian" pitchFamily="82" charset="0"/>
              </a:rPr>
              <a:t>26  Total Credits 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(see Graduation Plan Overview and Distinguished Endorsement Foundation High School Program handouts)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029200" cy="5315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Distinguished Level of Achievement</a:t>
            </a:r>
          </a:p>
          <a:p>
            <a:r>
              <a:rPr lang="en-US" dirty="0"/>
              <a:t>4 English credits</a:t>
            </a:r>
          </a:p>
          <a:p>
            <a:r>
              <a:rPr lang="en-US" dirty="0"/>
              <a:t>4 Math credits</a:t>
            </a:r>
          </a:p>
          <a:p>
            <a:r>
              <a:rPr lang="en-US" dirty="0"/>
              <a:t>4 Science credits</a:t>
            </a:r>
          </a:p>
          <a:p>
            <a:r>
              <a:rPr lang="en-US" dirty="0"/>
              <a:t>3 Social Studies credits</a:t>
            </a:r>
          </a:p>
          <a:p>
            <a:r>
              <a:rPr lang="en-US" dirty="0"/>
              <a:t>1 Physical Education credit</a:t>
            </a:r>
          </a:p>
          <a:p>
            <a:r>
              <a:rPr lang="en-US" dirty="0"/>
              <a:t>2 Language other than English (LOTE) credits</a:t>
            </a:r>
          </a:p>
          <a:p>
            <a:r>
              <a:rPr lang="en-US" dirty="0"/>
              <a:t>1 Fine Art credit</a:t>
            </a:r>
          </a:p>
          <a:p>
            <a:r>
              <a:rPr lang="en-US" dirty="0"/>
              <a:t>7 Endorsement credits- from one or more endorsements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1429327"/>
            <a:ext cx="3352800" cy="3752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Endorsements</a:t>
            </a:r>
          </a:p>
          <a:p>
            <a:r>
              <a:rPr lang="en-US" b="1" dirty="0">
                <a:solidFill>
                  <a:srgbClr val="7030A0"/>
                </a:solidFill>
              </a:rPr>
              <a:t>STEM- Science, Technology, Engineering, &amp; Math</a:t>
            </a:r>
          </a:p>
          <a:p>
            <a:r>
              <a:rPr lang="en-US" b="1" dirty="0">
                <a:solidFill>
                  <a:srgbClr val="0070C0"/>
                </a:solidFill>
              </a:rPr>
              <a:t>Business and Industry</a:t>
            </a:r>
          </a:p>
          <a:p>
            <a:r>
              <a:rPr lang="en-US" b="1" dirty="0">
                <a:solidFill>
                  <a:srgbClr val="00B050"/>
                </a:solidFill>
              </a:rPr>
              <a:t>Arts and Humanities</a:t>
            </a:r>
          </a:p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Public Services</a:t>
            </a:r>
          </a:p>
          <a:p>
            <a:r>
              <a:rPr lang="en-US" b="1" dirty="0"/>
              <a:t>Multidisciplinary Studies</a:t>
            </a:r>
          </a:p>
        </p:txBody>
      </p:sp>
    </p:spTree>
    <p:extLst>
      <p:ext uri="{BB962C8B-B14F-4D97-AF65-F5344CB8AC3E}">
        <p14:creationId xmlns:p14="http://schemas.microsoft.com/office/powerpoint/2010/main" val="12236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lgerian" pitchFamily="82" charset="0"/>
              </a:rPr>
              <a:t>Graduation Requirements</a:t>
            </a:r>
            <a:br>
              <a:rPr lang="en-US" dirty="0">
                <a:latin typeface="Algerian" pitchFamily="82" charset="0"/>
              </a:rPr>
            </a:br>
            <a:r>
              <a:rPr lang="en-US" sz="1800" b="1" dirty="0">
                <a:latin typeface="+mn-lt"/>
              </a:rPr>
              <a:t>Endorsements    (See Endorsement Flow Charts)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91000" cy="5715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b="1" u="sng" dirty="0">
                <a:solidFill>
                  <a:srgbClr val="FF0000"/>
                </a:solidFill>
              </a:rPr>
              <a:t>STEM-Science, Technology, Engineering, &amp; Science</a:t>
            </a:r>
          </a:p>
          <a:p>
            <a:r>
              <a:rPr lang="en-US" sz="5600" dirty="0"/>
              <a:t>1 Addition Advanced Math or 1 Additional Science </a:t>
            </a:r>
          </a:p>
          <a:p>
            <a:r>
              <a:rPr lang="en-US" sz="5600" dirty="0"/>
              <a:t>6 General Electives</a:t>
            </a:r>
          </a:p>
          <a:p>
            <a:pPr marL="64008" indent="0">
              <a:buNone/>
            </a:pPr>
            <a:r>
              <a:rPr lang="en-US" sz="5600" dirty="0"/>
              <a:t>		OR</a:t>
            </a:r>
          </a:p>
          <a:p>
            <a:r>
              <a:rPr lang="en-US" sz="5600" dirty="0"/>
              <a:t>4 Endorsement Electives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5600" i="1" dirty="0"/>
              <a:t>Computer Science</a:t>
            </a:r>
            <a:r>
              <a:rPr lang="en-US" sz="5600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5600" i="1" dirty="0"/>
              <a:t>Engineering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5600" i="1" dirty="0"/>
              <a:t>Robotics</a:t>
            </a:r>
            <a:endParaRPr lang="en-US" sz="5600" dirty="0"/>
          </a:p>
          <a:p>
            <a:r>
              <a:rPr lang="en-US" sz="5600" dirty="0"/>
              <a:t>3 General Electives</a:t>
            </a:r>
          </a:p>
          <a:p>
            <a:pPr marL="64008" indent="0">
              <a:buNone/>
            </a:pPr>
            <a:r>
              <a:rPr lang="en-US" sz="5600" i="1" dirty="0"/>
              <a:t>Both Chemistry and Physics required sciences</a:t>
            </a:r>
            <a:endParaRPr lang="en-US" sz="5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5600" b="1" u="sng" dirty="0">
                <a:solidFill>
                  <a:srgbClr val="0070C0"/>
                </a:solidFill>
              </a:rPr>
              <a:t>Business and Industry</a:t>
            </a:r>
          </a:p>
          <a:p>
            <a:r>
              <a:rPr lang="en-US" sz="5600" dirty="0"/>
              <a:t>4 Endorsement Electives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5600" dirty="0"/>
              <a:t>Agriculture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5600" dirty="0"/>
              <a:t>Business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5600" dirty="0"/>
              <a:t>Debate &amp; Journalism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5600" dirty="0"/>
              <a:t>Technology &amp; Communication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5600" dirty="0"/>
              <a:t>Transportation &amp; Manufacturing</a:t>
            </a:r>
          </a:p>
          <a:p>
            <a:r>
              <a:rPr lang="en-US" sz="5600" dirty="0"/>
              <a:t>3 General Electives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990600"/>
            <a:ext cx="3657600" cy="5715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b="1" u="sng" dirty="0">
                <a:solidFill>
                  <a:srgbClr val="00B050"/>
                </a:solidFill>
              </a:rPr>
              <a:t>Arts and Humanities</a:t>
            </a:r>
          </a:p>
          <a:p>
            <a:pPr marL="457200" indent="-457200"/>
            <a:r>
              <a:rPr lang="en-US" sz="5600" dirty="0"/>
              <a:t>3 Fine Arts</a:t>
            </a:r>
          </a:p>
          <a:p>
            <a:pPr marL="457200" indent="-457200"/>
            <a:r>
              <a:rPr lang="en-US" sz="5600" dirty="0"/>
              <a:t>4 General Electives</a:t>
            </a:r>
          </a:p>
          <a:p>
            <a:pPr marL="0" indent="0">
              <a:buNone/>
            </a:pPr>
            <a:r>
              <a:rPr lang="en-US" sz="5600" dirty="0"/>
              <a:t>		OR</a:t>
            </a:r>
          </a:p>
          <a:p>
            <a:pPr marL="457200" indent="-457200"/>
            <a:r>
              <a:rPr lang="en-US" sz="5600" dirty="0"/>
              <a:t>2 Social Studies</a:t>
            </a:r>
          </a:p>
          <a:p>
            <a:pPr marL="457200" indent="-457200"/>
            <a:r>
              <a:rPr lang="en-US" sz="5600" dirty="0"/>
              <a:t>5 General Electives</a:t>
            </a:r>
          </a:p>
          <a:p>
            <a:pPr marL="0" indent="0">
              <a:buNone/>
            </a:pPr>
            <a:r>
              <a:rPr lang="en-US" sz="5600" dirty="0"/>
              <a:t>		OR</a:t>
            </a:r>
          </a:p>
          <a:p>
            <a:pPr marL="457200" indent="-457200"/>
            <a:r>
              <a:rPr lang="en-US" sz="5600" dirty="0"/>
              <a:t>2 LOTE</a:t>
            </a:r>
          </a:p>
          <a:p>
            <a:pPr marL="457200" indent="-457200"/>
            <a:r>
              <a:rPr lang="en-US" sz="5600" dirty="0"/>
              <a:t>5 General Electives</a:t>
            </a:r>
          </a:p>
          <a:p>
            <a:pPr marL="0" indent="0">
              <a:buNone/>
            </a:pPr>
            <a:r>
              <a:rPr lang="en-US" sz="5600" u="sng" dirty="0">
                <a:solidFill>
                  <a:srgbClr val="002060"/>
                </a:solidFill>
              </a:rPr>
              <a:t>Public Services</a:t>
            </a:r>
          </a:p>
          <a:p>
            <a:r>
              <a:rPr lang="en-US" sz="5600" dirty="0"/>
              <a:t>4 Endorsement Electives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5600" dirty="0"/>
              <a:t>Health Science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5600" dirty="0"/>
              <a:t>Hospitality &amp; Human Services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5600" dirty="0"/>
              <a:t> Law &amp; Public Safety</a:t>
            </a:r>
          </a:p>
          <a:p>
            <a:r>
              <a:rPr lang="en-US" sz="5600" dirty="0"/>
              <a:t>3 General Electives</a:t>
            </a:r>
          </a:p>
          <a:p>
            <a:pPr marL="0" indent="0">
              <a:buNone/>
            </a:pPr>
            <a:r>
              <a:rPr lang="en-US" sz="5600" b="1" u="sng" dirty="0"/>
              <a:t>Multidisciplinary Studies</a:t>
            </a:r>
          </a:p>
          <a:p>
            <a:r>
              <a:rPr lang="en-US" sz="5600" dirty="0"/>
              <a:t>1 Additional Social Studies</a:t>
            </a:r>
          </a:p>
          <a:p>
            <a:r>
              <a:rPr lang="en-US" sz="5600" dirty="0"/>
              <a:t>6 General Electives</a:t>
            </a:r>
          </a:p>
          <a:p>
            <a:pPr marL="64008" indent="0">
              <a:buNone/>
            </a:pPr>
            <a:r>
              <a:rPr lang="en-US" sz="5600" i="1" dirty="0"/>
              <a:t>Chemistry required science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47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lgerian" pitchFamily="82" charset="0"/>
              </a:rPr>
              <a:t>Graduation Options</a:t>
            </a:r>
            <a:br>
              <a:rPr lang="en-US" b="1" dirty="0">
                <a:latin typeface="Algerian" pitchFamily="82" charset="0"/>
              </a:rPr>
            </a:br>
            <a:r>
              <a:rPr lang="en-US" sz="2400" b="1" dirty="0"/>
              <a:t>Foundation Plan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61473"/>
            <a:ext cx="80772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Students may drop to the Foundation Plan after completing their sophomore year and only with parent permission.</a:t>
            </a:r>
          </a:p>
          <a:p>
            <a:pPr marL="64008" indent="0">
              <a:buNone/>
            </a:pPr>
            <a:endParaRPr lang="en-US" sz="3600" dirty="0"/>
          </a:p>
          <a:p>
            <a:r>
              <a:rPr lang="en-US" sz="3600" dirty="0"/>
              <a:t>Foundation Plan requires 22 credits to graduate.</a:t>
            </a:r>
          </a:p>
          <a:p>
            <a:pPr marL="64008" indent="0">
              <a:buNone/>
            </a:pPr>
            <a:endParaRPr lang="en-US" sz="3600" dirty="0"/>
          </a:p>
          <a:p>
            <a:r>
              <a:rPr lang="en-US" sz="3600" dirty="0"/>
              <a:t>The Foundation Plan will not be accepted by  4 year universities.</a:t>
            </a:r>
          </a:p>
          <a:p>
            <a:endParaRPr lang="en-US" sz="3600" dirty="0"/>
          </a:p>
          <a:p>
            <a:r>
              <a:rPr lang="en-US" sz="3600" dirty="0"/>
              <a:t>See your counselor for additional information about this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4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lgerian" pitchFamily="82" charset="0"/>
              </a:rPr>
              <a:t>Additional Graduation Options</a:t>
            </a:r>
            <a:br>
              <a:rPr lang="en-US" b="1" dirty="0">
                <a:latin typeface="Algerian" pitchFamily="82" charset="0"/>
              </a:rPr>
            </a:br>
            <a:r>
              <a:rPr lang="en-US" sz="2400" b="1" dirty="0">
                <a:latin typeface="+mn-lt"/>
              </a:rPr>
              <a:t>Performance 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9945"/>
            <a:ext cx="8305801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Dual Credit- 12 college hours with a minimum grade of 80</a:t>
            </a:r>
          </a:p>
          <a:p>
            <a:pPr marL="64008" indent="0">
              <a:buNone/>
            </a:pPr>
            <a:endParaRPr lang="en-US" sz="3200" dirty="0"/>
          </a:p>
          <a:p>
            <a:r>
              <a:rPr lang="en-US" sz="3200" dirty="0"/>
              <a:t>Bilingualism- 3 credits in LOTE and minimum grade of 80 in all English and LOTE courses</a:t>
            </a:r>
          </a:p>
          <a:p>
            <a:pPr marL="64008" indent="0">
              <a:buNone/>
            </a:pPr>
            <a:endParaRPr lang="en-US" sz="3200" dirty="0"/>
          </a:p>
          <a:p>
            <a:r>
              <a:rPr lang="en-US" sz="3200" dirty="0"/>
              <a:t>Advanced Placement- minimum score of 3 on an AP exam</a:t>
            </a:r>
          </a:p>
          <a:p>
            <a:pPr marL="64008" indent="0">
              <a:buNone/>
            </a:pPr>
            <a:endParaRPr lang="en-US" sz="3200" dirty="0"/>
          </a:p>
          <a:p>
            <a:r>
              <a:rPr lang="en-US" sz="3200" dirty="0"/>
              <a:t>PSAT, SAT, or ACT- outstanding scores on exams</a:t>
            </a:r>
          </a:p>
          <a:p>
            <a:pPr marL="64008" indent="0">
              <a:buNone/>
            </a:pPr>
            <a:endParaRPr lang="en-US" sz="3200" dirty="0"/>
          </a:p>
          <a:p>
            <a:r>
              <a:rPr lang="en-US" sz="3200" dirty="0"/>
              <a:t>Certification or License- business or industry</a:t>
            </a:r>
          </a:p>
        </p:txBody>
      </p:sp>
    </p:spTree>
    <p:extLst>
      <p:ext uri="{BB962C8B-B14F-4D97-AF65-F5344CB8AC3E}">
        <p14:creationId xmlns:p14="http://schemas.microsoft.com/office/powerpoint/2010/main" val="10166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lgerian" panose="04020705040A02060702" pitchFamily="82" charset="0"/>
              </a:rPr>
              <a:t>Advanced Courses</a:t>
            </a:r>
            <a:br>
              <a:rPr lang="en-US" sz="3600" dirty="0">
                <a:latin typeface="Algerian" panose="04020705040A02060702" pitchFamily="82" charset="0"/>
              </a:rPr>
            </a:br>
            <a:r>
              <a:rPr lang="en-US" sz="2000" b="1" i="1" dirty="0"/>
              <a:t>Advanced courses offered from Year to Year May Vary </a:t>
            </a:r>
            <a:br>
              <a:rPr lang="en-US" sz="2000" b="1" i="1" dirty="0"/>
            </a:br>
            <a:r>
              <a:rPr lang="en-US" sz="2000" b="1" i="1" dirty="0"/>
              <a:t>(see Texas General Education Core Curriculum Requirements, Dual Credit Options 2020-2021handouts)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382000" cy="4800600"/>
          </a:xfrm>
        </p:spPr>
        <p:txBody>
          <a:bodyPr>
            <a:normAutofit fontScale="47500" lnSpcReduction="20000"/>
          </a:bodyPr>
          <a:lstStyle/>
          <a:p>
            <a:r>
              <a:rPr lang="en-US" sz="3200" dirty="0"/>
              <a:t>Honors courses (replacement for PAP) are courses that prepare students for AP courses, dual credit courses, and future college courses. </a:t>
            </a:r>
          </a:p>
          <a:p>
            <a:endParaRPr lang="en-US" sz="3200" dirty="0"/>
          </a:p>
          <a:p>
            <a:pPr lvl="1"/>
            <a:r>
              <a:rPr lang="en-US" sz="3000" dirty="0"/>
              <a:t>Honors / Advanced courses are courses that don’t receive any college credit but do receive extra points toward rank due to the rigor of the course.</a:t>
            </a:r>
          </a:p>
          <a:p>
            <a:pPr marL="64008" indent="0">
              <a:buNone/>
            </a:pPr>
            <a:endParaRPr lang="en-US" sz="3200" dirty="0"/>
          </a:p>
          <a:p>
            <a:r>
              <a:rPr lang="en-US" sz="3200" dirty="0"/>
              <a:t>Advanced Placement (AP) courses are courses that prepare students for the college board advanced placement exams in May to potentially earn college credit.  Courses are offered 11th-12</a:t>
            </a:r>
            <a:r>
              <a:rPr lang="en-US" sz="3200" baseline="30000" dirty="0"/>
              <a:t>th</a:t>
            </a:r>
            <a:r>
              <a:rPr lang="en-US" sz="3200" dirty="0"/>
              <a:t> grade.</a:t>
            </a:r>
          </a:p>
          <a:p>
            <a:r>
              <a:rPr lang="en-US" sz="3200" dirty="0"/>
              <a:t>Dual credit courses are courses in which students receive </a:t>
            </a:r>
            <a:r>
              <a:rPr lang="en-US" sz="3200" b="1" dirty="0"/>
              <a:t>BOTH </a:t>
            </a:r>
            <a:r>
              <a:rPr lang="en-US" sz="3200" dirty="0"/>
              <a:t>high school and college credit</a:t>
            </a:r>
            <a:r>
              <a:rPr lang="en-US" dirty="0"/>
              <a:t>.  </a:t>
            </a:r>
          </a:p>
          <a:p>
            <a:pPr lvl="1"/>
            <a:r>
              <a:rPr lang="en-US" sz="2700" dirty="0"/>
              <a:t>World Geography Dual offered to 9</a:t>
            </a:r>
            <a:r>
              <a:rPr lang="en-US" sz="2700" baseline="30000" dirty="0"/>
              <a:t>th</a:t>
            </a:r>
            <a:r>
              <a:rPr lang="en-US" sz="2700" dirty="0"/>
              <a:t> grade.</a:t>
            </a:r>
          </a:p>
          <a:p>
            <a:pPr marL="64008" indent="0">
              <a:buNone/>
            </a:pPr>
            <a:endParaRPr lang="en-US" sz="3200" dirty="0"/>
          </a:p>
          <a:p>
            <a:r>
              <a:rPr lang="en-US" sz="3200" dirty="0"/>
              <a:t>Some courses are offered as both AP and dual credit.</a:t>
            </a:r>
          </a:p>
          <a:p>
            <a:endParaRPr lang="en-US" sz="3200" dirty="0"/>
          </a:p>
          <a:p>
            <a:r>
              <a:rPr lang="en-US" sz="3200" u="sng" dirty="0"/>
              <a:t>Most</a:t>
            </a:r>
            <a:r>
              <a:rPr lang="en-US" sz="3200" dirty="0"/>
              <a:t> advanced classes may replace regular classes with the same name (Dual Credit English 4 will replace English 4)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Custom 15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3C16"/>
      </a:accent1>
      <a:accent2>
        <a:srgbClr val="EE331D"/>
      </a:accent2>
      <a:accent3>
        <a:srgbClr val="E60B19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1475</Words>
  <Application>Microsoft Macintosh PowerPoint</Application>
  <PresentationFormat>On-screen Show (4:3)</PresentationFormat>
  <Paragraphs>224</Paragraphs>
  <Slides>23</Slides>
  <Notes>1</Notes>
  <HiddenSlides>4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Algerian</vt:lpstr>
      <vt:lpstr>Arial</vt:lpstr>
      <vt:lpstr>Calibri</vt:lpstr>
      <vt:lpstr>Trebuchet MS</vt:lpstr>
      <vt:lpstr>Wingdings</vt:lpstr>
      <vt:lpstr>Wingdings 3</vt:lpstr>
      <vt:lpstr>Facet</vt:lpstr>
      <vt:lpstr>Document</vt:lpstr>
      <vt:lpstr>PowerPoint Presentation</vt:lpstr>
      <vt:lpstr>Introductions High School Office Staff </vt:lpstr>
      <vt:lpstr>Glen Rose ISD Vision 2020</vt:lpstr>
      <vt:lpstr>Topics</vt:lpstr>
      <vt:lpstr>Graduation Requirements 26  Total Credits  (see Graduation Plan Overview and Distinguished Endorsement Foundation High School Program handouts)</vt:lpstr>
      <vt:lpstr>Graduation Requirements Endorsements    (See Endorsement Flow Charts)</vt:lpstr>
      <vt:lpstr>Graduation Options Foundation Plan</vt:lpstr>
      <vt:lpstr>Additional Graduation Options Performance Acknowledgements</vt:lpstr>
      <vt:lpstr>Advanced Courses Advanced courses offered from Year to Year May Vary  (see Texas General Education Core Curriculum Requirements, Dual Credit Options 2020-2021handouts)</vt:lpstr>
      <vt:lpstr>GRISD Class Rank Policy</vt:lpstr>
      <vt:lpstr>Top 10% Rule (see Explanation of automatic College Admission for High School Students)</vt:lpstr>
      <vt:lpstr>Assessments</vt:lpstr>
      <vt:lpstr>Freshman Course Selections Appointments</vt:lpstr>
      <vt:lpstr>Freshman Course Selections Before Appointments</vt:lpstr>
      <vt:lpstr>Freshman Course Selections Courses</vt:lpstr>
      <vt:lpstr>Freshman Online (Arena) Scheduling (see Parent Letter)</vt:lpstr>
      <vt:lpstr>Can’t See Schedule in Skyward</vt:lpstr>
      <vt:lpstr>PowerPoint Presentation</vt:lpstr>
      <vt:lpstr>Where do I go for:</vt:lpstr>
      <vt:lpstr>GRHS Communication Apps/Email</vt:lpstr>
      <vt:lpstr>Remind Instructions</vt:lpstr>
      <vt:lpstr>Senior Input and Advice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Nance</dc:creator>
  <cp:lastModifiedBy>Linda Nance</cp:lastModifiedBy>
  <cp:revision>4</cp:revision>
  <cp:lastPrinted>2021-03-31T13:50:30Z</cp:lastPrinted>
  <dcterms:created xsi:type="dcterms:W3CDTF">2021-03-26T20:55:43Z</dcterms:created>
  <dcterms:modified xsi:type="dcterms:W3CDTF">2021-03-31T13:53:54Z</dcterms:modified>
</cp:coreProperties>
</file>